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grandir" panose="020B0604020202020204" charset="0"/>
      <p:regular r:id="rId15"/>
    </p:embeddedFont>
    <p:embeddedFont>
      <p:font typeface="Agrandir Bold" panose="020B0604020202020204" charset="0"/>
      <p:regular r:id="rId16"/>
    </p:embeddedFont>
    <p:embeddedFont>
      <p:font typeface="Calibri" panose="020F0502020204030204" pitchFamily="34"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7" d="100"/>
          <a:sy n="57" d="100"/>
        </p:scale>
        <p:origin x="1090"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bb60ae2c5528b1e1" providerId="LiveId" clId="{E7640DC9-F62D-4584-82BF-4C6DFA225429}"/>
    <pc:docChg chg="modSld">
      <pc:chgData name="" userId="bb60ae2c5528b1e1" providerId="LiveId" clId="{E7640DC9-F62D-4584-82BF-4C6DFA225429}" dt="2024-12-20T06:18:05.336" v="24" actId="6549"/>
      <pc:docMkLst>
        <pc:docMk/>
      </pc:docMkLst>
      <pc:sldChg chg="modSp">
        <pc:chgData name="" userId="bb60ae2c5528b1e1" providerId="LiveId" clId="{E7640DC9-F62D-4584-82BF-4C6DFA225429}" dt="2024-12-20T06:18:05.336" v="24" actId="6549"/>
        <pc:sldMkLst>
          <pc:docMk/>
          <pc:sldMk cId="0" sldId="263"/>
        </pc:sldMkLst>
        <pc:spChg chg="mod">
          <ac:chgData name="" userId="bb60ae2c5528b1e1" providerId="LiveId" clId="{E7640DC9-F62D-4584-82BF-4C6DFA225429}" dt="2024-12-20T06:18:05.336" v="24" actId="6549"/>
          <ac:spMkLst>
            <pc:docMk/>
            <pc:sldMk cId="0" sldId="263"/>
            <ac:spMk id="4"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3.gif"/></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1.gif"/><Relationship Id="rId1" Type="http://schemas.openxmlformats.org/officeDocument/2006/relationships/slideLayout" Target="../slideLayouts/slideLayout7.xml"/><Relationship Id="rId5" Type="http://schemas.openxmlformats.org/officeDocument/2006/relationships/image" Target="../media/image9.gif"/><Relationship Id="rId4" Type="http://schemas.openxmlformats.org/officeDocument/2006/relationships/image" Target="../media/image22.gif"/></Relationships>
</file>

<file path=ppt/slides/_rels/slide1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1.gif"/><Relationship Id="rId1" Type="http://schemas.openxmlformats.org/officeDocument/2006/relationships/slideLayout" Target="../slideLayouts/slideLayout7.xml"/><Relationship Id="rId5" Type="http://schemas.openxmlformats.org/officeDocument/2006/relationships/image" Target="../media/image9.gif"/><Relationship Id="rId4" Type="http://schemas.openxmlformats.org/officeDocument/2006/relationships/image" Target="../media/image22.gif"/></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7.xml"/><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18.jpeg"/><Relationship Id="rId2" Type="http://schemas.openxmlformats.org/officeDocument/2006/relationships/image" Target="../media/image1.gif"/><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6333452" y="-1797179"/>
            <a:ext cx="15735219" cy="13881357"/>
          </a:xfrm>
          <a:prstGeom prst="rect">
            <a:avLst/>
          </a:prstGeom>
        </p:spPr>
      </p:pic>
      <p:grpSp>
        <p:nvGrpSpPr>
          <p:cNvPr id="3" name="Group 3"/>
          <p:cNvGrpSpPr/>
          <p:nvPr/>
        </p:nvGrpSpPr>
        <p:grpSpPr>
          <a:xfrm>
            <a:off x="3000871" y="3516771"/>
            <a:ext cx="12286259" cy="3253458"/>
            <a:chOff x="0" y="0"/>
            <a:chExt cx="16381678" cy="4337945"/>
          </a:xfrm>
        </p:grpSpPr>
        <p:sp>
          <p:nvSpPr>
            <p:cNvPr id="4" name="TextBox 4"/>
            <p:cNvSpPr txBox="1"/>
            <p:nvPr/>
          </p:nvSpPr>
          <p:spPr>
            <a:xfrm>
              <a:off x="0" y="-221615"/>
              <a:ext cx="16381678" cy="2750397"/>
            </a:xfrm>
            <a:prstGeom prst="rect">
              <a:avLst/>
            </a:prstGeom>
          </p:spPr>
          <p:txBody>
            <a:bodyPr lIns="0" tIns="0" rIns="0" bIns="0" rtlCol="0" anchor="t">
              <a:spAutoFit/>
            </a:bodyPr>
            <a:lstStyle/>
            <a:p>
              <a:pPr algn="ctr">
                <a:lnSpc>
                  <a:spcPts val="13667"/>
                </a:lnSpc>
              </a:pPr>
              <a:r>
                <a:rPr lang="en-US" sz="12425" b="1">
                  <a:solidFill>
                    <a:srgbClr val="2B2B2B"/>
                  </a:solidFill>
                  <a:latin typeface="Agrandir Bold"/>
                  <a:ea typeface="Agrandir Bold"/>
                  <a:cs typeface="Agrandir Bold"/>
                  <a:sym typeface="Agrandir Bold"/>
                </a:rPr>
                <a:t>StoryVerse</a:t>
              </a:r>
            </a:p>
          </p:txBody>
        </p:sp>
        <p:sp>
          <p:nvSpPr>
            <p:cNvPr id="5" name="TextBox 5"/>
            <p:cNvSpPr txBox="1"/>
            <p:nvPr/>
          </p:nvSpPr>
          <p:spPr>
            <a:xfrm>
              <a:off x="0" y="2864904"/>
              <a:ext cx="16381678" cy="1473041"/>
            </a:xfrm>
            <a:prstGeom prst="rect">
              <a:avLst/>
            </a:prstGeom>
          </p:spPr>
          <p:txBody>
            <a:bodyPr lIns="0" tIns="0" rIns="0" bIns="0" rtlCol="0" anchor="t">
              <a:spAutoFit/>
            </a:bodyPr>
            <a:lstStyle/>
            <a:p>
              <a:pPr algn="ctr">
                <a:lnSpc>
                  <a:spcPts val="4206"/>
                </a:lnSpc>
              </a:pPr>
              <a:r>
                <a:rPr lang="en-US" sz="3004">
                  <a:solidFill>
                    <a:srgbClr val="2B2B2B"/>
                  </a:solidFill>
                  <a:latin typeface="Agrandir"/>
                  <a:ea typeface="Agrandir"/>
                  <a:cs typeface="Agrandir"/>
                  <a:sym typeface="Agrandir"/>
                </a:rPr>
                <a:t>Your Personalized Story App for Every Genre</a:t>
              </a:r>
            </a:p>
            <a:p>
              <a:pPr algn="ctr">
                <a:lnSpc>
                  <a:spcPts val="4206"/>
                </a:lnSpc>
                <a:spcBef>
                  <a:spcPct val="0"/>
                </a:spcBef>
              </a:pPr>
              <a:endParaRPr lang="en-US" sz="3004">
                <a:solidFill>
                  <a:srgbClr val="2B2B2B"/>
                </a:solidFill>
                <a:latin typeface="Agrandir"/>
                <a:ea typeface="Agrandir"/>
                <a:cs typeface="Agrandir"/>
                <a:sym typeface="Agrandir"/>
              </a:endParaRPr>
            </a:p>
          </p:txBody>
        </p:sp>
      </p:grpSp>
      <p:pic>
        <p:nvPicPr>
          <p:cNvPr id="6" name="Picture 6"/>
          <p:cNvPicPr>
            <a:picLocks noChangeAspect="1"/>
          </p:cNvPicPr>
          <p:nvPr/>
        </p:nvPicPr>
        <p:blipFill>
          <a:blip r:embed="rId3">
            <a:alphaModFix amt="50000"/>
          </a:blip>
          <a:srcRect/>
          <a:stretch>
            <a:fillRect/>
          </a:stretch>
        </p:blipFill>
        <p:spPr>
          <a:xfrm>
            <a:off x="-2318726" y="-376453"/>
            <a:ext cx="9743013" cy="1709948"/>
          </a:xfrm>
          <a:prstGeom prst="rect">
            <a:avLst/>
          </a:prstGeom>
        </p:spPr>
      </p:pic>
      <p:pic>
        <p:nvPicPr>
          <p:cNvPr id="7" name="Picture 7"/>
          <p:cNvPicPr>
            <a:picLocks noChangeAspect="1"/>
          </p:cNvPicPr>
          <p:nvPr/>
        </p:nvPicPr>
        <p:blipFill>
          <a:blip r:embed="rId4">
            <a:alphaModFix amt="25000"/>
          </a:blip>
          <a:srcRect/>
          <a:stretch>
            <a:fillRect/>
          </a:stretch>
        </p:blipFill>
        <p:spPr>
          <a:xfrm rot="-7199120">
            <a:off x="-2896988" y="-1002021"/>
            <a:ext cx="5793977" cy="589544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6333452" y="-1797179"/>
            <a:ext cx="15735219" cy="13881357"/>
          </a:xfrm>
          <a:prstGeom prst="rect">
            <a:avLst/>
          </a:prstGeom>
        </p:spPr>
      </p:pic>
      <p:grpSp>
        <p:nvGrpSpPr>
          <p:cNvPr id="3" name="Group 3"/>
          <p:cNvGrpSpPr/>
          <p:nvPr/>
        </p:nvGrpSpPr>
        <p:grpSpPr>
          <a:xfrm>
            <a:off x="693397" y="315500"/>
            <a:ext cx="16901206" cy="2377800"/>
            <a:chOff x="0" y="0"/>
            <a:chExt cx="22534942" cy="3170401"/>
          </a:xfrm>
        </p:grpSpPr>
        <p:sp>
          <p:nvSpPr>
            <p:cNvPr id="4" name="TextBox 4"/>
            <p:cNvSpPr txBox="1"/>
            <p:nvPr/>
          </p:nvSpPr>
          <p:spPr>
            <a:xfrm>
              <a:off x="0" y="-193040"/>
              <a:ext cx="22534942" cy="2265478"/>
            </a:xfrm>
            <a:prstGeom prst="rect">
              <a:avLst/>
            </a:prstGeom>
          </p:spPr>
          <p:txBody>
            <a:bodyPr lIns="0" tIns="0" rIns="0" bIns="0" rtlCol="0" anchor="t">
              <a:spAutoFit/>
            </a:bodyPr>
            <a:lstStyle/>
            <a:p>
              <a:pPr algn="ctr">
                <a:lnSpc>
                  <a:spcPts val="11248"/>
                </a:lnSpc>
              </a:pPr>
              <a:r>
                <a:rPr lang="en-US" sz="10225" b="1">
                  <a:solidFill>
                    <a:srgbClr val="2B2B2B"/>
                  </a:solidFill>
                  <a:latin typeface="Agrandir Bold"/>
                  <a:ea typeface="Agrandir Bold"/>
                  <a:cs typeface="Agrandir Bold"/>
                  <a:sym typeface="Agrandir Bold"/>
                </a:rPr>
                <a:t>Graphical User Interface</a:t>
              </a:r>
            </a:p>
          </p:txBody>
        </p:sp>
        <p:sp>
          <p:nvSpPr>
            <p:cNvPr id="5" name="TextBox 5"/>
            <p:cNvSpPr txBox="1"/>
            <p:nvPr/>
          </p:nvSpPr>
          <p:spPr>
            <a:xfrm>
              <a:off x="0" y="2408560"/>
              <a:ext cx="22534942" cy="761841"/>
            </a:xfrm>
            <a:prstGeom prst="rect">
              <a:avLst/>
            </a:prstGeom>
          </p:spPr>
          <p:txBody>
            <a:bodyPr lIns="0" tIns="0" rIns="0" bIns="0" rtlCol="0" anchor="t">
              <a:spAutoFit/>
            </a:bodyPr>
            <a:lstStyle/>
            <a:p>
              <a:pPr algn="ctr">
                <a:lnSpc>
                  <a:spcPts val="4206"/>
                </a:lnSpc>
                <a:spcBef>
                  <a:spcPct val="0"/>
                </a:spcBef>
              </a:pPr>
              <a:endParaRPr/>
            </a:p>
          </p:txBody>
        </p:sp>
      </p:grpSp>
      <p:pic>
        <p:nvPicPr>
          <p:cNvPr id="6" name="Picture 6"/>
          <p:cNvPicPr>
            <a:picLocks noChangeAspect="1"/>
          </p:cNvPicPr>
          <p:nvPr/>
        </p:nvPicPr>
        <p:blipFill>
          <a:blip r:embed="rId3">
            <a:alphaModFix amt="50000"/>
          </a:blip>
          <a:srcRect/>
          <a:stretch>
            <a:fillRect/>
          </a:stretch>
        </p:blipFill>
        <p:spPr>
          <a:xfrm>
            <a:off x="-2318726" y="-376453"/>
            <a:ext cx="9743013" cy="1709948"/>
          </a:xfrm>
          <a:prstGeom prst="rect">
            <a:avLst/>
          </a:prstGeom>
        </p:spPr>
      </p:pic>
      <p:pic>
        <p:nvPicPr>
          <p:cNvPr id="7" name="Picture 7"/>
          <p:cNvPicPr>
            <a:picLocks noChangeAspect="1"/>
          </p:cNvPicPr>
          <p:nvPr/>
        </p:nvPicPr>
        <p:blipFill>
          <a:blip r:embed="rId4">
            <a:alphaModFix amt="25000"/>
          </a:blip>
          <a:srcRect/>
          <a:stretch>
            <a:fillRect/>
          </a:stretch>
        </p:blipFill>
        <p:spPr>
          <a:xfrm rot="-7199120">
            <a:off x="-2896988" y="-1002021"/>
            <a:ext cx="5793977" cy="5895448"/>
          </a:xfrm>
          <a:prstGeom prst="rect">
            <a:avLst/>
          </a:prstGeom>
        </p:spPr>
      </p:pic>
      <p:sp>
        <p:nvSpPr>
          <p:cNvPr id="8" name="AutoShape 8"/>
          <p:cNvSpPr/>
          <p:nvPr/>
        </p:nvSpPr>
        <p:spPr>
          <a:xfrm flipV="1">
            <a:off x="9144000" y="5143500"/>
            <a:ext cx="1226727" cy="19050"/>
          </a:xfrm>
          <a:prstGeom prst="line">
            <a:avLst/>
          </a:prstGeom>
          <a:ln w="38100" cap="flat">
            <a:solidFill>
              <a:srgbClr val="000000"/>
            </a:solidFill>
            <a:prstDash val="solid"/>
            <a:headEnd type="none" w="sm" len="sm"/>
            <a:tailEnd type="triangle" w="lg" len="med"/>
          </a:ln>
        </p:spPr>
      </p:sp>
      <p:pic>
        <p:nvPicPr>
          <p:cNvPr id="9" name="Picture 9"/>
          <p:cNvPicPr>
            <a:picLocks noChangeAspect="1"/>
          </p:cNvPicPr>
          <p:nvPr/>
        </p:nvPicPr>
        <p:blipFill>
          <a:blip r:embed="rId2">
            <a:alphaModFix amt="25000"/>
          </a:blip>
          <a:srcRect/>
          <a:stretch>
            <a:fillRect/>
          </a:stretch>
        </p:blipFill>
        <p:spPr>
          <a:xfrm rot="-10800000">
            <a:off x="4265325" y="0"/>
            <a:ext cx="15735219" cy="13881357"/>
          </a:xfrm>
          <a:prstGeom prst="rect">
            <a:avLst/>
          </a:prstGeom>
        </p:spPr>
      </p:pic>
      <p:sp>
        <p:nvSpPr>
          <p:cNvPr id="10" name="Freeform 10"/>
          <p:cNvSpPr/>
          <p:nvPr/>
        </p:nvSpPr>
        <p:spPr>
          <a:xfrm>
            <a:off x="3574150" y="1945703"/>
            <a:ext cx="3825402" cy="7312597"/>
          </a:xfrm>
          <a:custGeom>
            <a:avLst/>
            <a:gdLst/>
            <a:ahLst/>
            <a:cxnLst/>
            <a:rect l="l" t="t" r="r" b="b"/>
            <a:pathLst>
              <a:path w="3825402" h="7312597">
                <a:moveTo>
                  <a:pt x="0" y="0"/>
                </a:moveTo>
                <a:lnTo>
                  <a:pt x="3825403" y="0"/>
                </a:lnTo>
                <a:lnTo>
                  <a:pt x="3825403" y="7312597"/>
                </a:lnTo>
                <a:lnTo>
                  <a:pt x="0" y="7312597"/>
                </a:lnTo>
                <a:lnTo>
                  <a:pt x="0" y="0"/>
                </a:lnTo>
                <a:close/>
              </a:path>
            </a:pathLst>
          </a:custGeom>
          <a:blipFill>
            <a:blip r:embed="rId5"/>
            <a:stretch>
              <a:fillRect/>
            </a:stretch>
          </a:blipFill>
        </p:spPr>
      </p:sp>
      <p:sp>
        <p:nvSpPr>
          <p:cNvPr id="11" name="Freeform 11"/>
          <p:cNvSpPr/>
          <p:nvPr/>
        </p:nvSpPr>
        <p:spPr>
          <a:xfrm>
            <a:off x="11989432" y="1945703"/>
            <a:ext cx="3459772" cy="7312597"/>
          </a:xfrm>
          <a:custGeom>
            <a:avLst/>
            <a:gdLst/>
            <a:ahLst/>
            <a:cxnLst/>
            <a:rect l="l" t="t" r="r" b="b"/>
            <a:pathLst>
              <a:path w="3459772" h="7312597">
                <a:moveTo>
                  <a:pt x="0" y="0"/>
                </a:moveTo>
                <a:lnTo>
                  <a:pt x="3459773" y="0"/>
                </a:lnTo>
                <a:lnTo>
                  <a:pt x="3459773" y="7312597"/>
                </a:lnTo>
                <a:lnTo>
                  <a:pt x="0" y="7312597"/>
                </a:lnTo>
                <a:lnTo>
                  <a:pt x="0" y="0"/>
                </a:lnTo>
                <a:close/>
              </a:path>
            </a:pathLst>
          </a:custGeom>
          <a:blipFill>
            <a:blip r:embed="rId6"/>
            <a:stretch>
              <a:fillRect/>
            </a:stretch>
          </a:blipFill>
        </p:spPr>
      </p:sp>
      <p:sp>
        <p:nvSpPr>
          <p:cNvPr id="12" name="TextBox 12"/>
          <p:cNvSpPr txBox="1"/>
          <p:nvPr/>
        </p:nvSpPr>
        <p:spPr>
          <a:xfrm>
            <a:off x="3218592" y="9462250"/>
            <a:ext cx="4536519" cy="581026"/>
          </a:xfrm>
          <a:prstGeom prst="rect">
            <a:avLst/>
          </a:prstGeom>
        </p:spPr>
        <p:txBody>
          <a:bodyPr lIns="0" tIns="0" rIns="0" bIns="0" rtlCol="0" anchor="t">
            <a:spAutoFit/>
          </a:bodyPr>
          <a:lstStyle/>
          <a:p>
            <a:pPr algn="ctr">
              <a:lnSpc>
                <a:spcPts val="4199"/>
              </a:lnSpc>
              <a:spcBef>
                <a:spcPct val="0"/>
              </a:spcBef>
            </a:pPr>
            <a:r>
              <a:rPr lang="en-US" sz="2999">
                <a:solidFill>
                  <a:srgbClr val="2B2B2B"/>
                </a:solidFill>
                <a:latin typeface="Agrandir"/>
                <a:ea typeface="Agrandir"/>
                <a:cs typeface="Agrandir"/>
                <a:sym typeface="Agrandir"/>
              </a:rPr>
              <a:t>Recommendation Screen</a:t>
            </a:r>
          </a:p>
        </p:txBody>
      </p:sp>
      <p:sp>
        <p:nvSpPr>
          <p:cNvPr id="13" name="TextBox 13"/>
          <p:cNvSpPr txBox="1"/>
          <p:nvPr/>
        </p:nvSpPr>
        <p:spPr>
          <a:xfrm>
            <a:off x="11845929" y="9462250"/>
            <a:ext cx="3746778" cy="581026"/>
          </a:xfrm>
          <a:prstGeom prst="rect">
            <a:avLst/>
          </a:prstGeom>
        </p:spPr>
        <p:txBody>
          <a:bodyPr lIns="0" tIns="0" rIns="0" bIns="0" rtlCol="0" anchor="t">
            <a:spAutoFit/>
          </a:bodyPr>
          <a:lstStyle/>
          <a:p>
            <a:pPr algn="ctr">
              <a:lnSpc>
                <a:spcPts val="4199"/>
              </a:lnSpc>
              <a:spcBef>
                <a:spcPct val="0"/>
              </a:spcBef>
            </a:pPr>
            <a:r>
              <a:rPr lang="en-US" sz="2999">
                <a:solidFill>
                  <a:srgbClr val="2B2B2B"/>
                </a:solidFill>
                <a:latin typeface="Agrandir"/>
                <a:ea typeface="Agrandir"/>
                <a:cs typeface="Agrandir"/>
                <a:sym typeface="Agrandir"/>
              </a:rPr>
              <a:t>Movie Details Screen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1662681" y="-6438340"/>
            <a:ext cx="13761077" cy="14153590"/>
          </a:xfrm>
          <a:prstGeom prst="rect">
            <a:avLst/>
          </a:prstGeom>
        </p:spPr>
      </p:pic>
      <p:sp>
        <p:nvSpPr>
          <p:cNvPr id="3" name="TextBox 3"/>
          <p:cNvSpPr txBox="1"/>
          <p:nvPr/>
        </p:nvSpPr>
        <p:spPr>
          <a:xfrm>
            <a:off x="4911263" y="1562931"/>
            <a:ext cx="8465475" cy="1247775"/>
          </a:xfrm>
          <a:prstGeom prst="rect">
            <a:avLst/>
          </a:prstGeom>
        </p:spPr>
        <p:txBody>
          <a:bodyPr lIns="0" tIns="0" rIns="0" bIns="0" rtlCol="0" anchor="t">
            <a:spAutoFit/>
          </a:bodyPr>
          <a:lstStyle/>
          <a:p>
            <a:pPr marL="0" lvl="0" indent="0" algn="ctr">
              <a:lnSpc>
                <a:spcPts val="8399"/>
              </a:lnSpc>
              <a:spcBef>
                <a:spcPct val="0"/>
              </a:spcBef>
            </a:pPr>
            <a:r>
              <a:rPr lang="en-US" sz="6999" b="1">
                <a:solidFill>
                  <a:srgbClr val="2B2B2B"/>
                </a:solidFill>
                <a:latin typeface="Agrandir Bold"/>
                <a:ea typeface="Agrandir Bold"/>
                <a:cs typeface="Agrandir Bold"/>
                <a:sym typeface="Agrandir Bold"/>
              </a:rPr>
              <a:t>Conclusion</a:t>
            </a:r>
          </a:p>
        </p:txBody>
      </p:sp>
      <p:sp>
        <p:nvSpPr>
          <p:cNvPr id="4" name="TextBox 4"/>
          <p:cNvSpPr txBox="1"/>
          <p:nvPr/>
        </p:nvSpPr>
        <p:spPr>
          <a:xfrm>
            <a:off x="2549178" y="3378606"/>
            <a:ext cx="13189644" cy="5045032"/>
          </a:xfrm>
          <a:prstGeom prst="rect">
            <a:avLst/>
          </a:prstGeom>
        </p:spPr>
        <p:txBody>
          <a:bodyPr lIns="0" tIns="0" rIns="0" bIns="0" rtlCol="0" anchor="t">
            <a:spAutoFit/>
          </a:bodyPr>
          <a:lstStyle/>
          <a:p>
            <a:pPr marL="0" lvl="0" indent="0" algn="just">
              <a:lnSpc>
                <a:spcPts val="4377"/>
              </a:lnSpc>
            </a:pPr>
            <a:r>
              <a:rPr lang="en-US" sz="3126" b="1">
                <a:solidFill>
                  <a:srgbClr val="2B2B2B"/>
                </a:solidFill>
                <a:latin typeface="Agrandir Bold"/>
                <a:ea typeface="Agrandir Bold"/>
                <a:cs typeface="Agrandir Bold"/>
                <a:sym typeface="Agrandir Bold"/>
              </a:rPr>
              <a:t>StoryVerse is a dynamic app that seamlessly integrates movies and books into a personalized recommendation system based on user preferences. By leveraging powerful tools like React Native, Axios, and APIs like TMDB and Google Books, StoryVerse delivers a rich user experience with tailored content suggestions. With a focus on simplicity, performance, and ease of use, the app provides an engaging journey for users seeking entertainment, while maintaining the flexibility of cross-platform development and efficient deployment on both Android and </a:t>
            </a:r>
          </a:p>
        </p:txBody>
      </p:sp>
      <p:pic>
        <p:nvPicPr>
          <p:cNvPr id="5" name="Picture 5"/>
          <p:cNvPicPr>
            <a:picLocks noChangeAspect="1"/>
          </p:cNvPicPr>
          <p:nvPr/>
        </p:nvPicPr>
        <p:blipFill>
          <a:blip r:embed="rId3">
            <a:alphaModFix amt="25000"/>
          </a:blip>
          <a:srcRect/>
          <a:stretch>
            <a:fillRect/>
          </a:stretch>
        </p:blipFill>
        <p:spPr>
          <a:xfrm>
            <a:off x="11511932" y="6947324"/>
            <a:ext cx="8674222" cy="7652259"/>
          </a:xfrm>
          <a:prstGeom prst="rect">
            <a:avLst/>
          </a:prstGeom>
        </p:spPr>
      </p:pic>
      <p:pic>
        <p:nvPicPr>
          <p:cNvPr id="6" name="Picture 6"/>
          <p:cNvPicPr>
            <a:picLocks noChangeAspect="1"/>
          </p:cNvPicPr>
          <p:nvPr/>
        </p:nvPicPr>
        <p:blipFill>
          <a:blip r:embed="rId4">
            <a:alphaModFix amt="25000"/>
          </a:blip>
          <a:srcRect/>
          <a:stretch>
            <a:fillRect/>
          </a:stretch>
        </p:blipFill>
        <p:spPr>
          <a:xfrm>
            <a:off x="15141061" y="2810706"/>
            <a:ext cx="6293877" cy="5612932"/>
          </a:xfrm>
          <a:prstGeom prst="rect">
            <a:avLst/>
          </a:prstGeom>
        </p:spPr>
      </p:pic>
      <p:pic>
        <p:nvPicPr>
          <p:cNvPr id="7" name="Picture 7"/>
          <p:cNvPicPr>
            <a:picLocks noChangeAspect="1"/>
          </p:cNvPicPr>
          <p:nvPr/>
        </p:nvPicPr>
        <p:blipFill>
          <a:blip r:embed="rId5">
            <a:alphaModFix amt="25000"/>
          </a:blip>
          <a:srcRect/>
          <a:stretch>
            <a:fillRect/>
          </a:stretch>
        </p:blipFill>
        <p:spPr>
          <a:xfrm rot="-3435299">
            <a:off x="-3167656" y="638455"/>
            <a:ext cx="6335313" cy="70767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425796">
            <a:off x="-4234804" y="-2879928"/>
            <a:ext cx="17005599" cy="18983681"/>
          </a:xfrm>
          <a:prstGeom prst="rect">
            <a:avLst/>
          </a:prstGeom>
        </p:spPr>
      </p:pic>
      <p:sp>
        <p:nvSpPr>
          <p:cNvPr id="3" name="TextBox 3"/>
          <p:cNvSpPr txBox="1"/>
          <p:nvPr/>
        </p:nvSpPr>
        <p:spPr>
          <a:xfrm>
            <a:off x="6393329" y="106261"/>
            <a:ext cx="5501342" cy="1247775"/>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2B2B2B"/>
                </a:solidFill>
                <a:latin typeface="Agrandir Bold"/>
                <a:ea typeface="Agrandir Bold"/>
                <a:cs typeface="Agrandir Bold"/>
                <a:sym typeface="Agrandir Bold"/>
              </a:rPr>
              <a:t>References</a:t>
            </a:r>
          </a:p>
        </p:txBody>
      </p:sp>
      <p:sp>
        <p:nvSpPr>
          <p:cNvPr id="4" name="TextBox 4"/>
          <p:cNvSpPr txBox="1"/>
          <p:nvPr/>
        </p:nvSpPr>
        <p:spPr>
          <a:xfrm>
            <a:off x="142311" y="1423988"/>
            <a:ext cx="18145689" cy="8963026"/>
          </a:xfrm>
          <a:prstGeom prst="rect">
            <a:avLst/>
          </a:prstGeom>
        </p:spPr>
        <p:txBody>
          <a:bodyPr lIns="0" tIns="0" rIns="0" bIns="0" rtlCol="0" anchor="t">
            <a:spAutoFit/>
          </a:bodyPr>
          <a:lstStyle/>
          <a:p>
            <a:pPr marL="647694" lvl="1" indent="-323847" algn="l">
              <a:lnSpc>
                <a:spcPts val="4199"/>
              </a:lnSpc>
              <a:buFont typeface="Arial"/>
              <a:buChar char="•"/>
            </a:pPr>
            <a:r>
              <a:rPr lang="en-US" sz="2999" b="1">
                <a:solidFill>
                  <a:srgbClr val="2B2B2B"/>
                </a:solidFill>
                <a:latin typeface="Agrandir Bold"/>
                <a:ea typeface="Agrandir Bold"/>
                <a:cs typeface="Agrandir Bold"/>
                <a:sym typeface="Agrandir Bold"/>
              </a:rPr>
              <a:t>1. Jannach, D., &amp; Adomavicius, G. (2016). Recommender Systems: Challenges and Research Opportunities. Springer. This book provides a comprehensive overview of recommender system algorithms and challenges, which are central to the StoryVerse app's book and movie recommendation features.</a:t>
            </a:r>
          </a:p>
          <a:p>
            <a:pPr marL="647694" lvl="1" indent="-323847" algn="l">
              <a:lnSpc>
                <a:spcPts val="4199"/>
              </a:lnSpc>
              <a:buFont typeface="Arial"/>
              <a:buChar char="•"/>
            </a:pPr>
            <a:r>
              <a:rPr lang="en-US" sz="2999" b="1">
                <a:solidFill>
                  <a:srgbClr val="2B2B2B"/>
                </a:solidFill>
                <a:latin typeface="Agrandir Bold"/>
                <a:ea typeface="Agrandir Bold"/>
                <a:cs typeface="Agrandir Bold"/>
                <a:sym typeface="Agrandir Bold"/>
              </a:rPr>
              <a:t>2.Schafer, J. B., Konstan, J. A., &amp; Riedl, J. (2001). Recommender Systems: Challenges and Opportunities. Computer Science Department, University of Minnesota. A seminal paper in the field of recommender systems, it outlines key concepts and the various methods for generating personalized recommendations.</a:t>
            </a:r>
          </a:p>
          <a:p>
            <a:pPr marL="647694" lvl="1" indent="-323847" algn="l">
              <a:lnSpc>
                <a:spcPts val="4199"/>
              </a:lnSpc>
              <a:buFont typeface="Arial"/>
              <a:buChar char="•"/>
            </a:pPr>
            <a:r>
              <a:rPr lang="en-US" sz="2999" b="1">
                <a:solidFill>
                  <a:srgbClr val="2B2B2B"/>
                </a:solidFill>
                <a:latin typeface="Agrandir Bold"/>
                <a:ea typeface="Agrandir Bold"/>
                <a:cs typeface="Agrandir Bold"/>
                <a:sym typeface="Agrandir Bold"/>
              </a:rPr>
              <a:t>3.Zhang, Y., &amp; Chen, L. (2019). Deep Learning for Recommender Systems: A Survey and New Perspectives. ACM Computing Surveys. Discusses deep learning approaches for recommendation systems, which could be used in StoryVerse to enhance content suggestion accuracy.</a:t>
            </a:r>
          </a:p>
          <a:p>
            <a:pPr marL="647694" lvl="1" indent="-323847" algn="l">
              <a:lnSpc>
                <a:spcPts val="4199"/>
              </a:lnSpc>
              <a:buFont typeface="Arial"/>
              <a:buChar char="•"/>
            </a:pPr>
            <a:r>
              <a:rPr lang="en-US" sz="2999" b="1">
                <a:solidFill>
                  <a:srgbClr val="2B2B2B"/>
                </a:solidFill>
                <a:latin typeface="Agrandir Bold"/>
                <a:ea typeface="Agrandir Bold"/>
                <a:cs typeface="Agrandir Bold"/>
                <a:sym typeface="Agrandir Bold"/>
              </a:rPr>
              <a:t>4.Vasconcelos, F., &amp; Santos, J. (2018). User-Centric Mobile Application Development: Approaches and Best Practices. Springer. Explores best practices and methodologies for developing mobile applications with a focus on user experience and interaction, relevant to StoryVerse’s mobile platform.</a:t>
            </a:r>
          </a:p>
          <a:p>
            <a:pPr algn="l">
              <a:lnSpc>
                <a:spcPts val="4199"/>
              </a:lnSpc>
            </a:pPr>
            <a:endParaRPr lang="en-US" sz="2999" b="1">
              <a:solidFill>
                <a:srgbClr val="2B2B2B"/>
              </a:solidFill>
              <a:latin typeface="Agrandir Bold"/>
              <a:ea typeface="Agrandir Bold"/>
              <a:cs typeface="Agrandir Bold"/>
              <a:sym typeface="Agrandir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1662681" y="-6438340"/>
            <a:ext cx="13761077" cy="14153590"/>
          </a:xfrm>
          <a:prstGeom prst="rect">
            <a:avLst/>
          </a:prstGeom>
        </p:spPr>
      </p:pic>
      <p:grpSp>
        <p:nvGrpSpPr>
          <p:cNvPr id="3" name="Group 3"/>
          <p:cNvGrpSpPr/>
          <p:nvPr/>
        </p:nvGrpSpPr>
        <p:grpSpPr>
          <a:xfrm>
            <a:off x="4911263" y="3438120"/>
            <a:ext cx="8465475" cy="2109629"/>
            <a:chOff x="0" y="0"/>
            <a:chExt cx="11287299" cy="2812839"/>
          </a:xfrm>
        </p:grpSpPr>
        <p:sp>
          <p:nvSpPr>
            <p:cNvPr id="4" name="TextBox 4"/>
            <p:cNvSpPr txBox="1"/>
            <p:nvPr/>
          </p:nvSpPr>
          <p:spPr>
            <a:xfrm>
              <a:off x="0" y="-238125"/>
              <a:ext cx="11287299" cy="1876425"/>
            </a:xfrm>
            <a:prstGeom prst="rect">
              <a:avLst/>
            </a:prstGeom>
          </p:spPr>
          <p:txBody>
            <a:bodyPr lIns="0" tIns="0" rIns="0" bIns="0" rtlCol="0" anchor="t">
              <a:spAutoFit/>
            </a:bodyPr>
            <a:lstStyle/>
            <a:p>
              <a:pPr marL="0" lvl="0" indent="0" algn="ctr">
                <a:lnSpc>
                  <a:spcPts val="9719"/>
                </a:lnSpc>
                <a:spcBef>
                  <a:spcPct val="0"/>
                </a:spcBef>
              </a:pPr>
              <a:r>
                <a:rPr lang="en-US" sz="8099" b="1" u="none">
                  <a:solidFill>
                    <a:srgbClr val="2B2B2B"/>
                  </a:solidFill>
                  <a:latin typeface="Agrandir Bold"/>
                  <a:ea typeface="Agrandir Bold"/>
                  <a:cs typeface="Agrandir Bold"/>
                  <a:sym typeface="Agrandir Bold"/>
                </a:rPr>
                <a:t>Thank you!</a:t>
              </a:r>
            </a:p>
          </p:txBody>
        </p:sp>
        <p:sp>
          <p:nvSpPr>
            <p:cNvPr id="5" name="TextBox 5"/>
            <p:cNvSpPr txBox="1"/>
            <p:nvPr/>
          </p:nvSpPr>
          <p:spPr>
            <a:xfrm>
              <a:off x="0" y="2009987"/>
              <a:ext cx="11287299" cy="802852"/>
            </a:xfrm>
            <a:prstGeom prst="rect">
              <a:avLst/>
            </a:prstGeom>
          </p:spPr>
          <p:txBody>
            <a:bodyPr lIns="0" tIns="0" rIns="0" bIns="0" rtlCol="0" anchor="t">
              <a:spAutoFit/>
            </a:bodyPr>
            <a:lstStyle/>
            <a:p>
              <a:pPr marL="0" lvl="0" indent="0" algn="ctr">
                <a:lnSpc>
                  <a:spcPts val="4479"/>
                </a:lnSpc>
              </a:pPr>
              <a:r>
                <a:rPr lang="en-US" sz="3199">
                  <a:solidFill>
                    <a:srgbClr val="2B2B2B"/>
                  </a:solidFill>
                  <a:latin typeface="Agrandir"/>
                  <a:ea typeface="Agrandir"/>
                  <a:cs typeface="Agrandir"/>
                  <a:sym typeface="Agrandir"/>
                </a:rPr>
                <a:t>Any Queries..</a:t>
              </a:r>
            </a:p>
          </p:txBody>
        </p:sp>
      </p:grpSp>
      <p:pic>
        <p:nvPicPr>
          <p:cNvPr id="6" name="Picture 6"/>
          <p:cNvPicPr>
            <a:picLocks noChangeAspect="1"/>
          </p:cNvPicPr>
          <p:nvPr/>
        </p:nvPicPr>
        <p:blipFill>
          <a:blip r:embed="rId3">
            <a:alphaModFix amt="25000"/>
          </a:blip>
          <a:srcRect/>
          <a:stretch>
            <a:fillRect/>
          </a:stretch>
        </p:blipFill>
        <p:spPr>
          <a:xfrm>
            <a:off x="11511932" y="6947324"/>
            <a:ext cx="8674222" cy="7652259"/>
          </a:xfrm>
          <a:prstGeom prst="rect">
            <a:avLst/>
          </a:prstGeom>
        </p:spPr>
      </p:pic>
      <p:pic>
        <p:nvPicPr>
          <p:cNvPr id="7" name="Picture 7"/>
          <p:cNvPicPr>
            <a:picLocks noChangeAspect="1"/>
          </p:cNvPicPr>
          <p:nvPr/>
        </p:nvPicPr>
        <p:blipFill>
          <a:blip r:embed="rId4">
            <a:alphaModFix amt="25000"/>
          </a:blip>
          <a:srcRect/>
          <a:stretch>
            <a:fillRect/>
          </a:stretch>
        </p:blipFill>
        <p:spPr>
          <a:xfrm>
            <a:off x="15141061" y="2810706"/>
            <a:ext cx="6293877" cy="5612932"/>
          </a:xfrm>
          <a:prstGeom prst="rect">
            <a:avLst/>
          </a:prstGeom>
        </p:spPr>
      </p:pic>
      <p:pic>
        <p:nvPicPr>
          <p:cNvPr id="8" name="Picture 8"/>
          <p:cNvPicPr>
            <a:picLocks noChangeAspect="1"/>
          </p:cNvPicPr>
          <p:nvPr/>
        </p:nvPicPr>
        <p:blipFill>
          <a:blip r:embed="rId5">
            <a:alphaModFix amt="25000"/>
          </a:blip>
          <a:srcRect/>
          <a:stretch>
            <a:fillRect/>
          </a:stretch>
        </p:blipFill>
        <p:spPr>
          <a:xfrm rot="-3435299">
            <a:off x="-3167656" y="638455"/>
            <a:ext cx="6335313" cy="7076795"/>
          </a:xfrm>
          <a:prstGeom prst="rect">
            <a:avLst/>
          </a:prstGeom>
        </p:spPr>
      </p:pic>
      <p:sp>
        <p:nvSpPr>
          <p:cNvPr id="9" name="TextBox 9"/>
          <p:cNvSpPr txBox="1"/>
          <p:nvPr/>
        </p:nvSpPr>
        <p:spPr>
          <a:xfrm>
            <a:off x="528584" y="6668613"/>
            <a:ext cx="6931670" cy="2871470"/>
          </a:xfrm>
          <a:prstGeom prst="rect">
            <a:avLst/>
          </a:prstGeom>
        </p:spPr>
        <p:txBody>
          <a:bodyPr lIns="0" tIns="0" rIns="0" bIns="0" rtlCol="0" anchor="t">
            <a:spAutoFit/>
          </a:bodyPr>
          <a:lstStyle/>
          <a:p>
            <a:pPr algn="ctr">
              <a:lnSpc>
                <a:spcPts val="4480"/>
              </a:lnSpc>
            </a:pPr>
            <a:r>
              <a:rPr lang="en-US" sz="3200" b="1">
                <a:solidFill>
                  <a:srgbClr val="2B2B2B"/>
                </a:solidFill>
                <a:latin typeface="Agrandir Bold"/>
                <a:ea typeface="Agrandir Bold"/>
                <a:cs typeface="Agrandir Bold"/>
                <a:sym typeface="Agrandir Bold"/>
              </a:rPr>
              <a:t>Team Members:</a:t>
            </a:r>
          </a:p>
          <a:p>
            <a:pPr marL="690881" lvl="1" indent="-345440" algn="ctr">
              <a:lnSpc>
                <a:spcPts val="4480"/>
              </a:lnSpc>
              <a:buAutoNum type="arabicPeriod"/>
            </a:pPr>
            <a:r>
              <a:rPr lang="en-US" sz="3200" b="1">
                <a:solidFill>
                  <a:srgbClr val="2B2B2B"/>
                </a:solidFill>
                <a:latin typeface="Agrandir Bold"/>
                <a:ea typeface="Agrandir Bold"/>
                <a:cs typeface="Agrandir Bold"/>
                <a:sym typeface="Agrandir Bold"/>
              </a:rPr>
              <a:t>Mustafa Mohammed Meraj - 160722733076</a:t>
            </a:r>
          </a:p>
          <a:p>
            <a:pPr marL="690881" lvl="1" indent="-345440" algn="ctr">
              <a:lnSpc>
                <a:spcPts val="4480"/>
              </a:lnSpc>
              <a:buAutoNum type="arabicPeriod"/>
            </a:pPr>
            <a:r>
              <a:rPr lang="en-US" sz="3200" b="1">
                <a:solidFill>
                  <a:srgbClr val="2B2B2B"/>
                </a:solidFill>
                <a:latin typeface="Agrandir Bold"/>
                <a:ea typeface="Agrandir Bold"/>
                <a:cs typeface="Agrandir Bold"/>
                <a:sym typeface="Agrandir Bold"/>
              </a:rPr>
              <a:t>Mir Ayan Ali - 160722733083</a:t>
            </a:r>
          </a:p>
          <a:p>
            <a:pPr marL="690881" lvl="1" indent="-345440" algn="ctr">
              <a:lnSpc>
                <a:spcPts val="4480"/>
              </a:lnSpc>
              <a:buAutoNum type="arabicPeriod"/>
            </a:pPr>
            <a:r>
              <a:rPr lang="en-US" sz="3200" b="1">
                <a:solidFill>
                  <a:srgbClr val="2B2B2B"/>
                </a:solidFill>
                <a:latin typeface="Agrandir Bold"/>
                <a:ea typeface="Agrandir Bold"/>
                <a:cs typeface="Agrandir Bold"/>
                <a:sym typeface="Agrandir Bold"/>
              </a:rPr>
              <a:t>Ayman Uzayr - 160722733086</a:t>
            </a:r>
          </a:p>
        </p:txBody>
      </p:sp>
      <p:sp>
        <p:nvSpPr>
          <p:cNvPr id="10" name="TextBox 10"/>
          <p:cNvSpPr txBox="1"/>
          <p:nvPr/>
        </p:nvSpPr>
        <p:spPr>
          <a:xfrm>
            <a:off x="11511932" y="6630513"/>
            <a:ext cx="5468733" cy="2789448"/>
          </a:xfrm>
          <a:prstGeom prst="rect">
            <a:avLst/>
          </a:prstGeom>
        </p:spPr>
        <p:txBody>
          <a:bodyPr lIns="0" tIns="0" rIns="0" bIns="0" rtlCol="0" anchor="t">
            <a:spAutoFit/>
          </a:bodyPr>
          <a:lstStyle/>
          <a:p>
            <a:pPr algn="just">
              <a:lnSpc>
                <a:spcPts val="5325"/>
              </a:lnSpc>
            </a:pPr>
            <a:r>
              <a:rPr lang="en-US" sz="3804" b="1">
                <a:solidFill>
                  <a:srgbClr val="2B2B2B"/>
                </a:solidFill>
                <a:latin typeface="Agrandir Bold"/>
                <a:ea typeface="Agrandir Bold"/>
                <a:cs typeface="Agrandir Bold"/>
                <a:sym typeface="Agrandir Bold"/>
              </a:rPr>
              <a:t>Under the guidance of </a:t>
            </a:r>
          </a:p>
          <a:p>
            <a:pPr algn="just">
              <a:lnSpc>
                <a:spcPts val="5325"/>
              </a:lnSpc>
            </a:pPr>
            <a:r>
              <a:rPr lang="en-US" sz="3804" b="1">
                <a:solidFill>
                  <a:srgbClr val="2B2B2B"/>
                </a:solidFill>
                <a:latin typeface="Agrandir Bold"/>
                <a:ea typeface="Agrandir Bold"/>
                <a:cs typeface="Agrandir Bold"/>
                <a:sym typeface="Agrandir Bold"/>
              </a:rPr>
              <a:t>Mr. T . Srikara Shobith</a:t>
            </a:r>
          </a:p>
          <a:p>
            <a:pPr algn="just">
              <a:lnSpc>
                <a:spcPts val="5325"/>
              </a:lnSpc>
            </a:pPr>
            <a:r>
              <a:rPr lang="en-US" sz="3804" b="1">
                <a:solidFill>
                  <a:srgbClr val="2B2B2B"/>
                </a:solidFill>
                <a:latin typeface="Agrandir Bold"/>
                <a:ea typeface="Agrandir Bold"/>
                <a:cs typeface="Agrandir Bold"/>
                <a:sym typeface="Agrandir Bold"/>
              </a:rPr>
              <a:t>Assistant Professor</a:t>
            </a:r>
          </a:p>
          <a:p>
            <a:pPr algn="just">
              <a:lnSpc>
                <a:spcPts val="5325"/>
              </a:lnSpc>
              <a:spcBef>
                <a:spcPct val="0"/>
              </a:spcBef>
            </a:pPr>
            <a:r>
              <a:rPr lang="en-US" sz="3804" b="1">
                <a:solidFill>
                  <a:srgbClr val="2B2B2B"/>
                </a:solidFill>
                <a:latin typeface="Agrandir Bold"/>
                <a:ea typeface="Agrandir Bold"/>
                <a:cs typeface="Agrandir Bold"/>
                <a:sym typeface="Agrandir Bold"/>
              </a:rPr>
              <a:t>Department of CSE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sp>
        <p:nvSpPr>
          <p:cNvPr id="2" name="TextBox 2"/>
          <p:cNvSpPr txBox="1"/>
          <p:nvPr/>
        </p:nvSpPr>
        <p:spPr>
          <a:xfrm>
            <a:off x="4444901" y="1702866"/>
            <a:ext cx="9398198" cy="1247775"/>
          </a:xfrm>
          <a:prstGeom prst="rect">
            <a:avLst/>
          </a:prstGeom>
        </p:spPr>
        <p:txBody>
          <a:bodyPr lIns="0" tIns="0" rIns="0" bIns="0" rtlCol="0" anchor="t">
            <a:spAutoFit/>
          </a:bodyPr>
          <a:lstStyle/>
          <a:p>
            <a:pPr marL="0" lvl="0" indent="0" algn="ctr">
              <a:lnSpc>
                <a:spcPts val="8399"/>
              </a:lnSpc>
              <a:spcBef>
                <a:spcPct val="0"/>
              </a:spcBef>
            </a:pPr>
            <a:r>
              <a:rPr lang="en-US" sz="6999" b="1">
                <a:solidFill>
                  <a:srgbClr val="2B2B2B"/>
                </a:solidFill>
                <a:latin typeface="Agrandir Bold"/>
                <a:ea typeface="Agrandir Bold"/>
                <a:cs typeface="Agrandir Bold"/>
                <a:sym typeface="Agrandir Bold"/>
              </a:rPr>
              <a:t>Abstract</a:t>
            </a:r>
          </a:p>
        </p:txBody>
      </p:sp>
      <p:pic>
        <p:nvPicPr>
          <p:cNvPr id="3" name="Picture 3"/>
          <p:cNvPicPr>
            <a:picLocks noChangeAspect="1"/>
          </p:cNvPicPr>
          <p:nvPr/>
        </p:nvPicPr>
        <p:blipFill>
          <a:blip r:embed="rId2">
            <a:alphaModFix amt="25000"/>
          </a:blip>
          <a:srcRect/>
          <a:stretch>
            <a:fillRect/>
          </a:stretch>
        </p:blipFill>
        <p:spPr>
          <a:xfrm>
            <a:off x="-4810715" y="2950641"/>
            <a:ext cx="9621431" cy="9789932"/>
          </a:xfrm>
          <a:prstGeom prst="rect">
            <a:avLst/>
          </a:prstGeom>
        </p:spPr>
      </p:pic>
      <p:pic>
        <p:nvPicPr>
          <p:cNvPr id="4" name="Picture 4"/>
          <p:cNvPicPr>
            <a:picLocks noChangeAspect="1"/>
          </p:cNvPicPr>
          <p:nvPr/>
        </p:nvPicPr>
        <p:blipFill>
          <a:blip r:embed="rId3">
            <a:alphaModFix amt="50000"/>
          </a:blip>
          <a:srcRect/>
          <a:stretch>
            <a:fillRect/>
          </a:stretch>
        </p:blipFill>
        <p:spPr>
          <a:xfrm rot="9720163">
            <a:off x="12600387" y="-3298660"/>
            <a:ext cx="8670039" cy="8654721"/>
          </a:xfrm>
          <a:prstGeom prst="rect">
            <a:avLst/>
          </a:prstGeom>
        </p:spPr>
      </p:pic>
      <p:sp>
        <p:nvSpPr>
          <p:cNvPr id="5" name="TextBox 5"/>
          <p:cNvSpPr txBox="1"/>
          <p:nvPr/>
        </p:nvSpPr>
        <p:spPr>
          <a:xfrm>
            <a:off x="2912581" y="3545185"/>
            <a:ext cx="12706800" cy="4613728"/>
          </a:xfrm>
          <a:prstGeom prst="rect">
            <a:avLst/>
          </a:prstGeom>
        </p:spPr>
        <p:txBody>
          <a:bodyPr lIns="0" tIns="0" rIns="0" bIns="0" rtlCol="0" anchor="t">
            <a:spAutoFit/>
          </a:bodyPr>
          <a:lstStyle/>
          <a:p>
            <a:pPr algn="just">
              <a:lnSpc>
                <a:spcPts val="3652"/>
              </a:lnSpc>
            </a:pPr>
            <a:r>
              <a:rPr lang="en-US" sz="2609" b="1">
                <a:solidFill>
                  <a:srgbClr val="2B2B2B"/>
                </a:solidFill>
                <a:latin typeface="Agrandir Bold"/>
                <a:ea typeface="Agrandir Bold"/>
                <a:cs typeface="Agrandir Bold"/>
                <a:sym typeface="Agrandir Bold"/>
              </a:rPr>
              <a:t>StoryVerse is a cutting-edge app designed to transform how users explore and discover compelling stories through movies and books. Tailored for avid story lovers, StoryVerse provides a unique platform that goes beyond traditional recommendations by allowing users to select their preferred genres or creatively mix two genres to uncover stories that match their exact tastes. Whether it’s the intrigue of a “mystery drama,” the excitement of a “sci-fi adventure,” or the charm of a “romantic fantasy,” StoryVerse delivers highly personalized suggestions that align with individual preferences.</a:t>
            </a:r>
          </a:p>
          <a:p>
            <a:pPr algn="just">
              <a:lnSpc>
                <a:spcPts val="3652"/>
              </a:lnSpc>
              <a:spcBef>
                <a:spcPct val="0"/>
              </a:spcBef>
            </a:pPr>
            <a:endParaRPr lang="en-US" sz="2609" b="1">
              <a:solidFill>
                <a:srgbClr val="2B2B2B"/>
              </a:solidFill>
              <a:latin typeface="Agrandir Bold"/>
              <a:ea typeface="Agrandir Bold"/>
              <a:cs typeface="Agrandir Bold"/>
              <a:sym typeface="Agrandir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E4E3"/>
        </a:solidFill>
        <a:effectLst/>
      </p:bgPr>
    </p:bg>
    <p:spTree>
      <p:nvGrpSpPr>
        <p:cNvPr id="1" name=""/>
        <p:cNvGrpSpPr/>
        <p:nvPr/>
      </p:nvGrpSpPr>
      <p:grpSpPr>
        <a:xfrm>
          <a:off x="0" y="0"/>
          <a:ext cx="0" cy="0"/>
          <a:chOff x="0" y="0"/>
          <a:chExt cx="0" cy="0"/>
        </a:xfrm>
      </p:grpSpPr>
      <p:sp>
        <p:nvSpPr>
          <p:cNvPr id="2" name="TextBox 2"/>
          <p:cNvSpPr txBox="1"/>
          <p:nvPr/>
        </p:nvSpPr>
        <p:spPr>
          <a:xfrm>
            <a:off x="1028700" y="4074786"/>
            <a:ext cx="6780460" cy="1247775"/>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2B2B2B"/>
                </a:solidFill>
                <a:latin typeface="Agrandir Bold"/>
                <a:ea typeface="Agrandir Bold"/>
                <a:cs typeface="Agrandir Bold"/>
                <a:sym typeface="Agrandir Bold"/>
              </a:rPr>
              <a:t>Contents</a:t>
            </a:r>
          </a:p>
        </p:txBody>
      </p:sp>
      <p:grpSp>
        <p:nvGrpSpPr>
          <p:cNvPr id="3" name="Group 3"/>
          <p:cNvGrpSpPr/>
          <p:nvPr/>
        </p:nvGrpSpPr>
        <p:grpSpPr>
          <a:xfrm>
            <a:off x="9666689" y="2132489"/>
            <a:ext cx="6907145" cy="868440"/>
            <a:chOff x="0" y="0"/>
            <a:chExt cx="9209527" cy="1157920"/>
          </a:xfrm>
        </p:grpSpPr>
        <p:sp>
          <p:nvSpPr>
            <p:cNvPr id="4" name="Freeform 4"/>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b="1">
                  <a:solidFill>
                    <a:srgbClr val="2B2B2B"/>
                  </a:solidFill>
                  <a:latin typeface="Agrandir Bold"/>
                  <a:ea typeface="Agrandir Bold"/>
                  <a:cs typeface="Agrandir Bold"/>
                  <a:sym typeface="Agrandir Bold"/>
                </a:rPr>
                <a:t>Modules</a:t>
              </a:r>
            </a:p>
          </p:txBody>
        </p:sp>
        <p:sp>
          <p:nvSpPr>
            <p:cNvPr id="6" name="TextBox 6"/>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2</a:t>
              </a:r>
            </a:p>
          </p:txBody>
        </p:sp>
      </p:grpSp>
      <p:grpSp>
        <p:nvGrpSpPr>
          <p:cNvPr id="7" name="Group 7"/>
          <p:cNvGrpSpPr/>
          <p:nvPr/>
        </p:nvGrpSpPr>
        <p:grpSpPr>
          <a:xfrm>
            <a:off x="9666689" y="3107677"/>
            <a:ext cx="6907145" cy="1495426"/>
            <a:chOff x="0" y="0"/>
            <a:chExt cx="9209527" cy="1993901"/>
          </a:xfrm>
        </p:grpSpPr>
        <p:sp>
          <p:nvSpPr>
            <p:cNvPr id="8" name="TextBox 8"/>
            <p:cNvSpPr txBox="1"/>
            <p:nvPr/>
          </p:nvSpPr>
          <p:spPr>
            <a:xfrm>
              <a:off x="1634311" y="-133350"/>
              <a:ext cx="7575216" cy="2127251"/>
            </a:xfrm>
            <a:prstGeom prst="rect">
              <a:avLst/>
            </a:prstGeom>
          </p:spPr>
          <p:txBody>
            <a:bodyPr lIns="0" tIns="0" rIns="0" bIns="0" rtlCol="0" anchor="t">
              <a:spAutoFit/>
            </a:bodyPr>
            <a:lstStyle/>
            <a:p>
              <a:pPr algn="l">
                <a:lnSpc>
                  <a:spcPts val="4199"/>
                </a:lnSpc>
              </a:pPr>
              <a:endParaRPr/>
            </a:p>
            <a:p>
              <a:pPr algn="l">
                <a:lnSpc>
                  <a:spcPts val="4199"/>
                </a:lnSpc>
              </a:pPr>
              <a:r>
                <a:rPr lang="en-US" sz="2999" b="1">
                  <a:solidFill>
                    <a:srgbClr val="2B2B2B"/>
                  </a:solidFill>
                  <a:latin typeface="Agrandir Bold"/>
                  <a:ea typeface="Agrandir Bold"/>
                  <a:cs typeface="Agrandir Bold"/>
                  <a:sym typeface="Agrandir Bold"/>
                </a:rPr>
                <a:t>Algorithm</a:t>
              </a:r>
            </a:p>
            <a:p>
              <a:pPr algn="l">
                <a:lnSpc>
                  <a:spcPts val="4199"/>
                </a:lnSpc>
              </a:pPr>
              <a:endParaRPr lang="en-US" sz="2999" b="1">
                <a:solidFill>
                  <a:srgbClr val="2B2B2B"/>
                </a:solidFill>
                <a:latin typeface="Agrandir Bold"/>
                <a:ea typeface="Agrandir Bold"/>
                <a:cs typeface="Agrandir Bold"/>
                <a:sym typeface="Agrandir Bold"/>
              </a:endParaRPr>
            </a:p>
          </p:txBody>
        </p:sp>
        <p:sp>
          <p:nvSpPr>
            <p:cNvPr id="9" name="Freeform 9"/>
            <p:cNvSpPr/>
            <p:nvPr/>
          </p:nvSpPr>
          <p:spPr>
            <a:xfrm>
              <a:off x="0" y="417991"/>
              <a:ext cx="1124235" cy="1157920"/>
            </a:xfrm>
            <a:custGeom>
              <a:avLst/>
              <a:gdLst/>
              <a:ahLst/>
              <a:cxnLst/>
              <a:rect l="l" t="t" r="r" b="b"/>
              <a:pathLst>
                <a:path w="1124235" h="1157920">
                  <a:moveTo>
                    <a:pt x="0" y="0"/>
                  </a:moveTo>
                  <a:lnTo>
                    <a:pt x="1124235" y="0"/>
                  </a:lnTo>
                  <a:lnTo>
                    <a:pt x="1124235" y="1157919"/>
                  </a:lnTo>
                  <a:lnTo>
                    <a:pt x="0" y="11579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351305" y="78888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3</a:t>
              </a:r>
            </a:p>
          </p:txBody>
        </p:sp>
      </p:grpSp>
      <p:grpSp>
        <p:nvGrpSpPr>
          <p:cNvPr id="11" name="Group 11"/>
          <p:cNvGrpSpPr/>
          <p:nvPr/>
        </p:nvGrpSpPr>
        <p:grpSpPr>
          <a:xfrm>
            <a:off x="9666689" y="4709851"/>
            <a:ext cx="6907145" cy="868440"/>
            <a:chOff x="0" y="0"/>
            <a:chExt cx="9209527" cy="1157920"/>
          </a:xfrm>
        </p:grpSpPr>
        <p:sp>
          <p:nvSpPr>
            <p:cNvPr id="12" name="TextBox 12"/>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b="1">
                  <a:solidFill>
                    <a:srgbClr val="2B2B2B"/>
                  </a:solidFill>
                  <a:latin typeface="Agrandir Bold"/>
                  <a:ea typeface="Agrandir Bold"/>
                  <a:cs typeface="Agrandir Bold"/>
                  <a:sym typeface="Agrandir Bold"/>
                </a:rPr>
                <a:t>Flowchart</a:t>
              </a:r>
            </a:p>
          </p:txBody>
        </p:sp>
        <p:sp>
          <p:nvSpPr>
            <p:cNvPr id="13" name="Freeform 13"/>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TextBox 14"/>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4</a:t>
              </a:r>
            </a:p>
          </p:txBody>
        </p:sp>
      </p:grpSp>
      <p:grpSp>
        <p:nvGrpSpPr>
          <p:cNvPr id="15" name="Group 15"/>
          <p:cNvGrpSpPr/>
          <p:nvPr/>
        </p:nvGrpSpPr>
        <p:grpSpPr>
          <a:xfrm>
            <a:off x="9666689" y="5178807"/>
            <a:ext cx="6907145" cy="2019301"/>
            <a:chOff x="0" y="0"/>
            <a:chExt cx="9209527" cy="2692401"/>
          </a:xfrm>
        </p:grpSpPr>
        <p:sp>
          <p:nvSpPr>
            <p:cNvPr id="16" name="TextBox 16"/>
            <p:cNvSpPr txBox="1"/>
            <p:nvPr/>
          </p:nvSpPr>
          <p:spPr>
            <a:xfrm>
              <a:off x="1634311" y="-133350"/>
              <a:ext cx="7575216" cy="2825751"/>
            </a:xfrm>
            <a:prstGeom prst="rect">
              <a:avLst/>
            </a:prstGeom>
          </p:spPr>
          <p:txBody>
            <a:bodyPr lIns="0" tIns="0" rIns="0" bIns="0" rtlCol="0" anchor="t">
              <a:spAutoFit/>
            </a:bodyPr>
            <a:lstStyle/>
            <a:p>
              <a:pPr algn="l">
                <a:lnSpc>
                  <a:spcPts val="4199"/>
                </a:lnSpc>
              </a:pPr>
              <a:endParaRPr/>
            </a:p>
            <a:p>
              <a:pPr algn="l">
                <a:lnSpc>
                  <a:spcPts val="4199"/>
                </a:lnSpc>
              </a:pPr>
              <a:r>
                <a:rPr lang="en-US" sz="2999" b="1">
                  <a:solidFill>
                    <a:srgbClr val="2B2B2B"/>
                  </a:solidFill>
                  <a:latin typeface="Agrandir Bold"/>
                  <a:ea typeface="Agrandir Bold"/>
                  <a:cs typeface="Agrandir Bold"/>
                  <a:sym typeface="Agrandir Bold"/>
                </a:rPr>
                <a:t>Implementation tools and technologies</a:t>
              </a:r>
            </a:p>
            <a:p>
              <a:pPr algn="l">
                <a:lnSpc>
                  <a:spcPts val="4199"/>
                </a:lnSpc>
              </a:pPr>
              <a:endParaRPr lang="en-US" sz="2999" b="1">
                <a:solidFill>
                  <a:srgbClr val="2B2B2B"/>
                </a:solidFill>
                <a:latin typeface="Agrandir Bold"/>
                <a:ea typeface="Agrandir Bold"/>
                <a:cs typeface="Agrandir Bold"/>
                <a:sym typeface="Agrandir Bold"/>
              </a:endParaRPr>
            </a:p>
          </p:txBody>
        </p:sp>
        <p:sp>
          <p:nvSpPr>
            <p:cNvPr id="17" name="Freeform 17"/>
            <p:cNvSpPr/>
            <p:nvPr/>
          </p:nvSpPr>
          <p:spPr>
            <a:xfrm>
              <a:off x="0" y="767241"/>
              <a:ext cx="1124235" cy="1157920"/>
            </a:xfrm>
            <a:custGeom>
              <a:avLst/>
              <a:gdLst/>
              <a:ahLst/>
              <a:cxnLst/>
              <a:rect l="l" t="t" r="r" b="b"/>
              <a:pathLst>
                <a:path w="1124235" h="1157920">
                  <a:moveTo>
                    <a:pt x="0" y="0"/>
                  </a:moveTo>
                  <a:lnTo>
                    <a:pt x="1124235" y="0"/>
                  </a:lnTo>
                  <a:lnTo>
                    <a:pt x="1124235" y="1157919"/>
                  </a:lnTo>
                  <a:lnTo>
                    <a:pt x="0" y="11579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8" name="TextBox 18"/>
            <p:cNvSpPr txBox="1"/>
            <p:nvPr/>
          </p:nvSpPr>
          <p:spPr>
            <a:xfrm>
              <a:off x="351305" y="113813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5</a:t>
              </a:r>
            </a:p>
          </p:txBody>
        </p:sp>
      </p:grpSp>
      <p:grpSp>
        <p:nvGrpSpPr>
          <p:cNvPr id="19" name="Group 19"/>
          <p:cNvGrpSpPr/>
          <p:nvPr/>
        </p:nvGrpSpPr>
        <p:grpSpPr>
          <a:xfrm>
            <a:off x="9666689" y="8059561"/>
            <a:ext cx="6907145" cy="868440"/>
            <a:chOff x="0" y="0"/>
            <a:chExt cx="9209527" cy="1157920"/>
          </a:xfrm>
        </p:grpSpPr>
        <p:sp>
          <p:nvSpPr>
            <p:cNvPr id="20" name="TextBox 20"/>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b="1">
                  <a:solidFill>
                    <a:srgbClr val="2B2B2B"/>
                  </a:solidFill>
                  <a:latin typeface="Agrandir Bold"/>
                  <a:ea typeface="Agrandir Bold"/>
                  <a:cs typeface="Agrandir Bold"/>
                  <a:sym typeface="Agrandir Bold"/>
                </a:rPr>
                <a:t>Conclusion</a:t>
              </a:r>
            </a:p>
          </p:txBody>
        </p:sp>
        <p:sp>
          <p:nvSpPr>
            <p:cNvPr id="21" name="Freeform 21"/>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TextBox 22"/>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7</a:t>
              </a:r>
            </a:p>
          </p:txBody>
        </p:sp>
      </p:grpSp>
      <p:grpSp>
        <p:nvGrpSpPr>
          <p:cNvPr id="23" name="Group 23"/>
          <p:cNvGrpSpPr/>
          <p:nvPr/>
        </p:nvGrpSpPr>
        <p:grpSpPr>
          <a:xfrm>
            <a:off x="9666689" y="479901"/>
            <a:ext cx="6907145" cy="1495426"/>
            <a:chOff x="0" y="0"/>
            <a:chExt cx="9209527" cy="1993901"/>
          </a:xfrm>
        </p:grpSpPr>
        <p:sp>
          <p:nvSpPr>
            <p:cNvPr id="24" name="TextBox 24"/>
            <p:cNvSpPr txBox="1"/>
            <p:nvPr/>
          </p:nvSpPr>
          <p:spPr>
            <a:xfrm>
              <a:off x="1634311" y="-133350"/>
              <a:ext cx="7575216" cy="2127251"/>
            </a:xfrm>
            <a:prstGeom prst="rect">
              <a:avLst/>
            </a:prstGeom>
          </p:spPr>
          <p:txBody>
            <a:bodyPr lIns="0" tIns="0" rIns="0" bIns="0" rtlCol="0" anchor="t">
              <a:spAutoFit/>
            </a:bodyPr>
            <a:lstStyle/>
            <a:p>
              <a:pPr algn="l">
                <a:lnSpc>
                  <a:spcPts val="4199"/>
                </a:lnSpc>
              </a:pPr>
              <a:endParaRPr/>
            </a:p>
            <a:p>
              <a:pPr algn="l">
                <a:lnSpc>
                  <a:spcPts val="4199"/>
                </a:lnSpc>
              </a:pPr>
              <a:r>
                <a:rPr lang="en-US" sz="2999" b="1">
                  <a:solidFill>
                    <a:srgbClr val="2B2B2B"/>
                  </a:solidFill>
                  <a:latin typeface="Agrandir Bold"/>
                  <a:ea typeface="Agrandir Bold"/>
                  <a:cs typeface="Agrandir Bold"/>
                  <a:sym typeface="Agrandir Bold"/>
                </a:rPr>
                <a:t>Introduction</a:t>
              </a:r>
            </a:p>
            <a:p>
              <a:pPr algn="l">
                <a:lnSpc>
                  <a:spcPts val="4199"/>
                </a:lnSpc>
              </a:pPr>
              <a:endParaRPr lang="en-US" sz="2999" b="1">
                <a:solidFill>
                  <a:srgbClr val="2B2B2B"/>
                </a:solidFill>
                <a:latin typeface="Agrandir Bold"/>
                <a:ea typeface="Agrandir Bold"/>
                <a:cs typeface="Agrandir Bold"/>
                <a:sym typeface="Agrandir Bold"/>
              </a:endParaRPr>
            </a:p>
          </p:txBody>
        </p:sp>
        <p:sp>
          <p:nvSpPr>
            <p:cNvPr id="25" name="Freeform 25"/>
            <p:cNvSpPr/>
            <p:nvPr/>
          </p:nvSpPr>
          <p:spPr>
            <a:xfrm>
              <a:off x="0" y="417991"/>
              <a:ext cx="1124235" cy="1157920"/>
            </a:xfrm>
            <a:custGeom>
              <a:avLst/>
              <a:gdLst/>
              <a:ahLst/>
              <a:cxnLst/>
              <a:rect l="l" t="t" r="r" b="b"/>
              <a:pathLst>
                <a:path w="1124235" h="1157920">
                  <a:moveTo>
                    <a:pt x="0" y="0"/>
                  </a:moveTo>
                  <a:lnTo>
                    <a:pt x="1124235" y="0"/>
                  </a:lnTo>
                  <a:lnTo>
                    <a:pt x="1124235" y="1157919"/>
                  </a:lnTo>
                  <a:lnTo>
                    <a:pt x="0" y="11579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TextBox 26"/>
            <p:cNvSpPr txBox="1"/>
            <p:nvPr/>
          </p:nvSpPr>
          <p:spPr>
            <a:xfrm>
              <a:off x="351305" y="78888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1</a:t>
              </a:r>
            </a:p>
          </p:txBody>
        </p:sp>
      </p:grpSp>
      <p:grpSp>
        <p:nvGrpSpPr>
          <p:cNvPr id="27" name="Group 27"/>
          <p:cNvGrpSpPr/>
          <p:nvPr/>
        </p:nvGrpSpPr>
        <p:grpSpPr>
          <a:xfrm>
            <a:off x="9666689" y="9213751"/>
            <a:ext cx="6907145" cy="868440"/>
            <a:chOff x="0" y="0"/>
            <a:chExt cx="9209527" cy="1157920"/>
          </a:xfrm>
        </p:grpSpPr>
        <p:sp>
          <p:nvSpPr>
            <p:cNvPr id="28" name="TextBox 28"/>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b="1">
                  <a:solidFill>
                    <a:srgbClr val="2B2B2B"/>
                  </a:solidFill>
                  <a:latin typeface="Agrandir Bold"/>
                  <a:ea typeface="Agrandir Bold"/>
                  <a:cs typeface="Agrandir Bold"/>
                  <a:sym typeface="Agrandir Bold"/>
                </a:rPr>
                <a:t>References</a:t>
              </a:r>
            </a:p>
          </p:txBody>
        </p:sp>
        <p:sp>
          <p:nvSpPr>
            <p:cNvPr id="29" name="Freeform 29"/>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TextBox 30"/>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8</a:t>
              </a:r>
            </a:p>
          </p:txBody>
        </p:sp>
      </p:grpSp>
      <p:grpSp>
        <p:nvGrpSpPr>
          <p:cNvPr id="31" name="Group 31"/>
          <p:cNvGrpSpPr/>
          <p:nvPr/>
        </p:nvGrpSpPr>
        <p:grpSpPr>
          <a:xfrm>
            <a:off x="9666689" y="6905371"/>
            <a:ext cx="6907145" cy="868440"/>
            <a:chOff x="0" y="0"/>
            <a:chExt cx="9209527" cy="1157920"/>
          </a:xfrm>
        </p:grpSpPr>
        <p:sp>
          <p:nvSpPr>
            <p:cNvPr id="32" name="TextBox 32"/>
            <p:cNvSpPr txBox="1"/>
            <p:nvPr/>
          </p:nvSpPr>
          <p:spPr>
            <a:xfrm>
              <a:off x="1634311" y="147159"/>
              <a:ext cx="7575216" cy="730251"/>
            </a:xfrm>
            <a:prstGeom prst="rect">
              <a:avLst/>
            </a:prstGeom>
          </p:spPr>
          <p:txBody>
            <a:bodyPr lIns="0" tIns="0" rIns="0" bIns="0" rtlCol="0" anchor="t">
              <a:spAutoFit/>
            </a:bodyPr>
            <a:lstStyle/>
            <a:p>
              <a:pPr algn="l">
                <a:lnSpc>
                  <a:spcPts val="4199"/>
                </a:lnSpc>
              </a:pPr>
              <a:r>
                <a:rPr lang="en-US" sz="2999" b="1">
                  <a:solidFill>
                    <a:srgbClr val="2B2B2B"/>
                  </a:solidFill>
                  <a:latin typeface="Agrandir Bold"/>
                  <a:ea typeface="Agrandir Bold"/>
                  <a:cs typeface="Agrandir Bold"/>
                  <a:sym typeface="Agrandir Bold"/>
                </a:rPr>
                <a:t>Graphical User Interface</a:t>
              </a:r>
            </a:p>
          </p:txBody>
        </p:sp>
        <p:sp>
          <p:nvSpPr>
            <p:cNvPr id="33" name="Freeform 33"/>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4" name="TextBox 34"/>
            <p:cNvSpPr txBox="1"/>
            <p:nvPr/>
          </p:nvSpPr>
          <p:spPr>
            <a:xfrm>
              <a:off x="351305" y="370892"/>
              <a:ext cx="421625" cy="349462"/>
            </a:xfrm>
            <a:prstGeom prst="rect">
              <a:avLst/>
            </a:prstGeom>
          </p:spPr>
          <p:txBody>
            <a:bodyPr lIns="0" tIns="0" rIns="0" bIns="0" rtlCol="0" anchor="t">
              <a:spAutoFit/>
            </a:bodyPr>
            <a:lstStyle/>
            <a:p>
              <a:pPr algn="ctr">
                <a:lnSpc>
                  <a:spcPts val="1960"/>
                </a:lnSpc>
              </a:pPr>
              <a:r>
                <a:rPr lang="en-US" sz="1400" b="1">
                  <a:solidFill>
                    <a:srgbClr val="2B2B2B"/>
                  </a:solidFill>
                  <a:latin typeface="Agrandir Bold"/>
                  <a:ea typeface="Agrandir Bold"/>
                  <a:cs typeface="Agrandir Bold"/>
                  <a:sym typeface="Agrandir Bold"/>
                </a:rPr>
                <a:t>6</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a:off x="-2511451" y="1028700"/>
            <a:ext cx="19770751" cy="18262535"/>
          </a:xfrm>
          <a:prstGeom prst="rect">
            <a:avLst/>
          </a:prstGeom>
        </p:spPr>
      </p:pic>
      <p:sp>
        <p:nvSpPr>
          <p:cNvPr id="3" name="TextBox 3"/>
          <p:cNvSpPr txBox="1"/>
          <p:nvPr/>
        </p:nvSpPr>
        <p:spPr>
          <a:xfrm>
            <a:off x="6026702" y="1271044"/>
            <a:ext cx="6234596" cy="1247775"/>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2B2B2B"/>
                </a:solidFill>
                <a:latin typeface="Agrandir Bold"/>
                <a:ea typeface="Agrandir Bold"/>
                <a:cs typeface="Agrandir Bold"/>
                <a:sym typeface="Agrandir Bold"/>
              </a:rPr>
              <a:t>  Introduction</a:t>
            </a:r>
          </a:p>
        </p:txBody>
      </p:sp>
      <p:pic>
        <p:nvPicPr>
          <p:cNvPr id="4" name="Picture 4"/>
          <p:cNvPicPr>
            <a:picLocks noChangeAspect="1"/>
          </p:cNvPicPr>
          <p:nvPr/>
        </p:nvPicPr>
        <p:blipFill>
          <a:blip r:embed="rId3">
            <a:alphaModFix amt="25000"/>
          </a:blip>
          <a:srcRect/>
          <a:stretch>
            <a:fillRect/>
          </a:stretch>
        </p:blipFill>
        <p:spPr>
          <a:xfrm rot="-3982960">
            <a:off x="13745551" y="-3705176"/>
            <a:ext cx="5352514" cy="7410352"/>
          </a:xfrm>
          <a:prstGeom prst="rect">
            <a:avLst/>
          </a:prstGeom>
        </p:spPr>
      </p:pic>
      <p:pic>
        <p:nvPicPr>
          <p:cNvPr id="5" name="Picture 5"/>
          <p:cNvPicPr>
            <a:picLocks noChangeAspect="1"/>
          </p:cNvPicPr>
          <p:nvPr/>
        </p:nvPicPr>
        <p:blipFill>
          <a:blip r:embed="rId4">
            <a:alphaModFix amt="25000"/>
          </a:blip>
          <a:srcRect/>
          <a:stretch>
            <a:fillRect/>
          </a:stretch>
        </p:blipFill>
        <p:spPr>
          <a:xfrm rot="-1644077">
            <a:off x="16162301" y="-1063836"/>
            <a:ext cx="5468057" cy="6108036"/>
          </a:xfrm>
          <a:prstGeom prst="rect">
            <a:avLst/>
          </a:prstGeom>
        </p:spPr>
      </p:pic>
      <p:sp>
        <p:nvSpPr>
          <p:cNvPr id="6" name="TextBox 6"/>
          <p:cNvSpPr txBox="1"/>
          <p:nvPr/>
        </p:nvSpPr>
        <p:spPr>
          <a:xfrm>
            <a:off x="2025013" y="3415102"/>
            <a:ext cx="14396795" cy="4937012"/>
          </a:xfrm>
          <a:prstGeom prst="rect">
            <a:avLst/>
          </a:prstGeom>
        </p:spPr>
        <p:txBody>
          <a:bodyPr lIns="0" tIns="0" rIns="0" bIns="0" rtlCol="0" anchor="t">
            <a:spAutoFit/>
          </a:bodyPr>
          <a:lstStyle/>
          <a:p>
            <a:pPr algn="ctr">
              <a:lnSpc>
                <a:spcPts val="4332"/>
              </a:lnSpc>
            </a:pPr>
            <a:r>
              <a:rPr lang="en-US" sz="3094" b="1">
                <a:solidFill>
                  <a:srgbClr val="2B2B2B"/>
                </a:solidFill>
                <a:latin typeface="Agrandir Bold"/>
                <a:ea typeface="Agrandir Bold"/>
                <a:cs typeface="Agrandir Bold"/>
                <a:sym typeface="Agrandir Bold"/>
              </a:rPr>
              <a:t>StoryVerse is an innovative app designed to offer personalized recommendations for movies and books. By selecting genres of your interest, such as Action, Romance, or Sci-Fi, the app curates a list of must-watch movies and must-read books tailored to your preferences. Powered by the TMDB and Google Books APIs, StoryVerse transforms your entertainment search into a seamless and engaging experience. Dive into a world of stories and let StoryVerse guide you to your next favorite adventure!</a:t>
            </a:r>
          </a:p>
          <a:p>
            <a:pPr algn="ctr">
              <a:lnSpc>
                <a:spcPts val="4332"/>
              </a:lnSpc>
              <a:spcBef>
                <a:spcPct val="0"/>
              </a:spcBef>
            </a:pPr>
            <a:endParaRPr lang="en-US" sz="3094" b="1">
              <a:solidFill>
                <a:srgbClr val="2B2B2B"/>
              </a:solidFill>
              <a:latin typeface="Agrandir Bold"/>
              <a:ea typeface="Agrandir Bold"/>
              <a:cs typeface="Agrandir Bold"/>
              <a:sym typeface="Agrandir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grpSp>
        <p:nvGrpSpPr>
          <p:cNvPr id="2" name="Group 2"/>
          <p:cNvGrpSpPr/>
          <p:nvPr/>
        </p:nvGrpSpPr>
        <p:grpSpPr>
          <a:xfrm>
            <a:off x="7740714" y="2932309"/>
            <a:ext cx="4467094" cy="1181933"/>
            <a:chOff x="0" y="0"/>
            <a:chExt cx="5956125" cy="1575910"/>
          </a:xfrm>
        </p:grpSpPr>
        <p:sp>
          <p:nvSpPr>
            <p:cNvPr id="3" name="Freeform 3"/>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39608" y="147159"/>
              <a:ext cx="645020" cy="730251"/>
            </a:xfrm>
            <a:prstGeom prst="rect">
              <a:avLst/>
            </a:prstGeom>
          </p:spPr>
          <p:txBody>
            <a:bodyPr lIns="0" tIns="0" rIns="0" bIns="0" rtlCol="0" anchor="t">
              <a:spAutoFit/>
            </a:bodyPr>
            <a:lstStyle/>
            <a:p>
              <a:pPr algn="ctr">
                <a:lnSpc>
                  <a:spcPts val="4199"/>
                </a:lnSpc>
              </a:pPr>
              <a:r>
                <a:rPr lang="en-US" sz="2999" b="1">
                  <a:solidFill>
                    <a:srgbClr val="2B2B2B"/>
                  </a:solidFill>
                  <a:latin typeface="Agrandir Bold"/>
                  <a:ea typeface="Agrandir Bold"/>
                  <a:cs typeface="Agrandir Bold"/>
                  <a:sym typeface="Agrandir Bold"/>
                </a:rPr>
                <a:t>1</a:t>
              </a:r>
            </a:p>
          </p:txBody>
        </p:sp>
        <p:sp>
          <p:nvSpPr>
            <p:cNvPr id="5" name="TextBox 5"/>
            <p:cNvSpPr txBox="1"/>
            <p:nvPr/>
          </p:nvSpPr>
          <p:spPr>
            <a:xfrm>
              <a:off x="1617048" y="147159"/>
              <a:ext cx="4339077" cy="14287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React Native Framework</a:t>
              </a:r>
            </a:p>
          </p:txBody>
        </p:sp>
      </p:grpSp>
      <p:grpSp>
        <p:nvGrpSpPr>
          <p:cNvPr id="6" name="Group 6"/>
          <p:cNvGrpSpPr/>
          <p:nvPr/>
        </p:nvGrpSpPr>
        <p:grpSpPr>
          <a:xfrm>
            <a:off x="7740714" y="4724491"/>
            <a:ext cx="4467094" cy="868440"/>
            <a:chOff x="0" y="0"/>
            <a:chExt cx="5956125" cy="1157920"/>
          </a:xfrm>
        </p:grpSpPr>
        <p:sp>
          <p:nvSpPr>
            <p:cNvPr id="7" name="Freeform 7"/>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239608" y="147159"/>
              <a:ext cx="645020" cy="730251"/>
            </a:xfrm>
            <a:prstGeom prst="rect">
              <a:avLst/>
            </a:prstGeom>
          </p:spPr>
          <p:txBody>
            <a:bodyPr lIns="0" tIns="0" rIns="0" bIns="0" rtlCol="0" anchor="t">
              <a:spAutoFit/>
            </a:bodyPr>
            <a:lstStyle/>
            <a:p>
              <a:pPr algn="ctr">
                <a:lnSpc>
                  <a:spcPts val="4199"/>
                </a:lnSpc>
              </a:pPr>
              <a:r>
                <a:rPr lang="en-US" sz="2999" b="1">
                  <a:solidFill>
                    <a:srgbClr val="2B2B2B"/>
                  </a:solidFill>
                  <a:latin typeface="Agrandir Bold"/>
                  <a:ea typeface="Agrandir Bold"/>
                  <a:cs typeface="Agrandir Bold"/>
                  <a:sym typeface="Agrandir Bold"/>
                </a:rPr>
                <a:t>3</a:t>
              </a:r>
            </a:p>
          </p:txBody>
        </p:sp>
        <p:sp>
          <p:nvSpPr>
            <p:cNvPr id="9" name="TextBox 9"/>
            <p:cNvSpPr txBox="1"/>
            <p:nvPr/>
          </p:nvSpPr>
          <p:spPr>
            <a:xfrm>
              <a:off x="1617048" y="147159"/>
              <a:ext cx="4339077"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Google Books API</a:t>
              </a:r>
            </a:p>
          </p:txBody>
        </p:sp>
      </p:grpSp>
      <p:grpSp>
        <p:nvGrpSpPr>
          <p:cNvPr id="10" name="Group 10"/>
          <p:cNvGrpSpPr/>
          <p:nvPr/>
        </p:nvGrpSpPr>
        <p:grpSpPr>
          <a:xfrm>
            <a:off x="7740714" y="6516673"/>
            <a:ext cx="4467094" cy="868440"/>
            <a:chOff x="0" y="0"/>
            <a:chExt cx="5956125" cy="1157920"/>
          </a:xfrm>
        </p:grpSpPr>
        <p:sp>
          <p:nvSpPr>
            <p:cNvPr id="11" name="TextBox 11"/>
            <p:cNvSpPr txBox="1"/>
            <p:nvPr/>
          </p:nvSpPr>
          <p:spPr>
            <a:xfrm>
              <a:off x="1617048" y="147159"/>
              <a:ext cx="4339077"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Testing Tools</a:t>
              </a:r>
            </a:p>
          </p:txBody>
        </p:sp>
        <p:sp>
          <p:nvSpPr>
            <p:cNvPr id="12" name="Freeform 12"/>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239608" y="147159"/>
              <a:ext cx="645020" cy="730251"/>
            </a:xfrm>
            <a:prstGeom prst="rect">
              <a:avLst/>
            </a:prstGeom>
          </p:spPr>
          <p:txBody>
            <a:bodyPr lIns="0" tIns="0" rIns="0" bIns="0" rtlCol="0" anchor="t">
              <a:spAutoFit/>
            </a:bodyPr>
            <a:lstStyle/>
            <a:p>
              <a:pPr algn="ctr">
                <a:lnSpc>
                  <a:spcPts val="4199"/>
                </a:lnSpc>
              </a:pPr>
              <a:r>
                <a:rPr lang="en-US" sz="2999" b="1">
                  <a:solidFill>
                    <a:srgbClr val="2B2B2B"/>
                  </a:solidFill>
                  <a:latin typeface="Agrandir Bold"/>
                  <a:ea typeface="Agrandir Bold"/>
                  <a:cs typeface="Agrandir Bold"/>
                  <a:sym typeface="Agrandir Bold"/>
                </a:rPr>
                <a:t>5</a:t>
              </a:r>
            </a:p>
          </p:txBody>
        </p:sp>
      </p:grpSp>
      <p:grpSp>
        <p:nvGrpSpPr>
          <p:cNvPr id="14" name="Group 14"/>
          <p:cNvGrpSpPr/>
          <p:nvPr/>
        </p:nvGrpSpPr>
        <p:grpSpPr>
          <a:xfrm>
            <a:off x="12792206" y="2932309"/>
            <a:ext cx="4467094" cy="868440"/>
            <a:chOff x="0" y="0"/>
            <a:chExt cx="5956125" cy="1157920"/>
          </a:xfrm>
        </p:grpSpPr>
        <p:sp>
          <p:nvSpPr>
            <p:cNvPr id="15" name="Freeform 15"/>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239608" y="147159"/>
              <a:ext cx="645020" cy="730251"/>
            </a:xfrm>
            <a:prstGeom prst="rect">
              <a:avLst/>
            </a:prstGeom>
          </p:spPr>
          <p:txBody>
            <a:bodyPr lIns="0" tIns="0" rIns="0" bIns="0" rtlCol="0" anchor="t">
              <a:spAutoFit/>
            </a:bodyPr>
            <a:lstStyle/>
            <a:p>
              <a:pPr algn="ctr">
                <a:lnSpc>
                  <a:spcPts val="4199"/>
                </a:lnSpc>
              </a:pPr>
              <a:r>
                <a:rPr lang="en-US" sz="2999" b="1">
                  <a:solidFill>
                    <a:srgbClr val="2B2B2B"/>
                  </a:solidFill>
                  <a:latin typeface="Agrandir Bold"/>
                  <a:ea typeface="Agrandir Bold"/>
                  <a:cs typeface="Agrandir Bold"/>
                  <a:sym typeface="Agrandir Bold"/>
                </a:rPr>
                <a:t>2</a:t>
              </a:r>
            </a:p>
          </p:txBody>
        </p:sp>
        <p:sp>
          <p:nvSpPr>
            <p:cNvPr id="17" name="TextBox 17"/>
            <p:cNvSpPr txBox="1"/>
            <p:nvPr/>
          </p:nvSpPr>
          <p:spPr>
            <a:xfrm>
              <a:off x="1617048" y="147159"/>
              <a:ext cx="4339077" cy="7302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TMDB API</a:t>
              </a:r>
            </a:p>
          </p:txBody>
        </p:sp>
      </p:grpSp>
      <p:grpSp>
        <p:nvGrpSpPr>
          <p:cNvPr id="18" name="Group 18"/>
          <p:cNvGrpSpPr/>
          <p:nvPr/>
        </p:nvGrpSpPr>
        <p:grpSpPr>
          <a:xfrm>
            <a:off x="12792206" y="4724491"/>
            <a:ext cx="4467094" cy="1181933"/>
            <a:chOff x="0" y="0"/>
            <a:chExt cx="5956125" cy="1575910"/>
          </a:xfrm>
        </p:grpSpPr>
        <p:sp>
          <p:nvSpPr>
            <p:cNvPr id="19" name="Freeform 19"/>
            <p:cNvSpPr/>
            <p:nvPr/>
          </p:nvSpPr>
          <p:spPr>
            <a:xfrm>
              <a:off x="0" y="0"/>
              <a:ext cx="1124235" cy="1157920"/>
            </a:xfrm>
            <a:custGeom>
              <a:avLst/>
              <a:gdLst/>
              <a:ahLst/>
              <a:cxnLst/>
              <a:rect l="l" t="t" r="r" b="b"/>
              <a:pathLst>
                <a:path w="1124235" h="1157920">
                  <a:moveTo>
                    <a:pt x="0" y="0"/>
                  </a:moveTo>
                  <a:lnTo>
                    <a:pt x="1124235" y="0"/>
                  </a:lnTo>
                  <a:lnTo>
                    <a:pt x="1124235" y="1157920"/>
                  </a:lnTo>
                  <a:lnTo>
                    <a:pt x="0" y="11579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0"/>
            <p:cNvSpPr txBox="1"/>
            <p:nvPr/>
          </p:nvSpPr>
          <p:spPr>
            <a:xfrm>
              <a:off x="239608" y="147159"/>
              <a:ext cx="645020" cy="730251"/>
            </a:xfrm>
            <a:prstGeom prst="rect">
              <a:avLst/>
            </a:prstGeom>
          </p:spPr>
          <p:txBody>
            <a:bodyPr lIns="0" tIns="0" rIns="0" bIns="0" rtlCol="0" anchor="t">
              <a:spAutoFit/>
            </a:bodyPr>
            <a:lstStyle/>
            <a:p>
              <a:pPr algn="ctr">
                <a:lnSpc>
                  <a:spcPts val="4199"/>
                </a:lnSpc>
              </a:pPr>
              <a:r>
                <a:rPr lang="en-US" sz="2999" b="1">
                  <a:solidFill>
                    <a:srgbClr val="2B2B2B"/>
                  </a:solidFill>
                  <a:latin typeface="Agrandir Bold"/>
                  <a:ea typeface="Agrandir Bold"/>
                  <a:cs typeface="Agrandir Bold"/>
                  <a:sym typeface="Agrandir Bold"/>
                </a:rPr>
                <a:t>4</a:t>
              </a:r>
            </a:p>
          </p:txBody>
        </p:sp>
        <p:sp>
          <p:nvSpPr>
            <p:cNvPr id="21" name="TextBox 21"/>
            <p:cNvSpPr txBox="1"/>
            <p:nvPr/>
          </p:nvSpPr>
          <p:spPr>
            <a:xfrm>
              <a:off x="1617048" y="147159"/>
              <a:ext cx="4339077" cy="142875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React Navigation</a:t>
              </a:r>
            </a:p>
            <a:p>
              <a:pPr algn="l">
                <a:lnSpc>
                  <a:spcPts val="4199"/>
                </a:lnSpc>
              </a:pPr>
              <a:endParaRPr lang="en-US" sz="2999">
                <a:solidFill>
                  <a:srgbClr val="2B2B2B"/>
                </a:solidFill>
                <a:latin typeface="Agrandir"/>
                <a:ea typeface="Agrandir"/>
                <a:cs typeface="Agrandir"/>
                <a:sym typeface="Agrandir"/>
              </a:endParaRPr>
            </a:p>
          </p:txBody>
        </p:sp>
      </p:grpSp>
      <p:sp>
        <p:nvSpPr>
          <p:cNvPr id="22" name="TextBox 22"/>
          <p:cNvSpPr txBox="1"/>
          <p:nvPr/>
        </p:nvSpPr>
        <p:spPr>
          <a:xfrm>
            <a:off x="14004992" y="6383323"/>
            <a:ext cx="3254308" cy="1104901"/>
          </a:xfrm>
          <a:prstGeom prst="rect">
            <a:avLst/>
          </a:prstGeom>
        </p:spPr>
        <p:txBody>
          <a:bodyPr lIns="0" tIns="0" rIns="0" bIns="0" rtlCol="0" anchor="t">
            <a:spAutoFit/>
          </a:bodyPr>
          <a:lstStyle/>
          <a:p>
            <a:pPr algn="l">
              <a:lnSpc>
                <a:spcPts val="4199"/>
              </a:lnSpc>
            </a:pPr>
            <a:r>
              <a:rPr lang="en-US" sz="2999">
                <a:solidFill>
                  <a:srgbClr val="2B2B2B"/>
                </a:solidFill>
                <a:latin typeface="Agrandir"/>
                <a:ea typeface="Agrandir"/>
                <a:cs typeface="Agrandir"/>
                <a:sym typeface="Agrandir"/>
              </a:rPr>
              <a:t>Deployment  Platforms</a:t>
            </a:r>
          </a:p>
        </p:txBody>
      </p:sp>
      <p:sp>
        <p:nvSpPr>
          <p:cNvPr id="23" name="Freeform 23"/>
          <p:cNvSpPr/>
          <p:nvPr/>
        </p:nvSpPr>
        <p:spPr>
          <a:xfrm>
            <a:off x="12792206" y="6516673"/>
            <a:ext cx="843176" cy="868440"/>
          </a:xfrm>
          <a:custGeom>
            <a:avLst/>
            <a:gdLst/>
            <a:ahLst/>
            <a:cxnLst/>
            <a:rect l="l" t="t" r="r" b="b"/>
            <a:pathLst>
              <a:path w="843176" h="868440">
                <a:moveTo>
                  <a:pt x="0" y="0"/>
                </a:moveTo>
                <a:lnTo>
                  <a:pt x="843176" y="0"/>
                </a:lnTo>
                <a:lnTo>
                  <a:pt x="843176" y="868440"/>
                </a:lnTo>
                <a:lnTo>
                  <a:pt x="0" y="8684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TextBox 24"/>
          <p:cNvSpPr txBox="1"/>
          <p:nvPr/>
        </p:nvSpPr>
        <p:spPr>
          <a:xfrm>
            <a:off x="12971912" y="6593705"/>
            <a:ext cx="483765" cy="581026"/>
          </a:xfrm>
          <a:prstGeom prst="rect">
            <a:avLst/>
          </a:prstGeom>
        </p:spPr>
        <p:txBody>
          <a:bodyPr lIns="0" tIns="0" rIns="0" bIns="0" rtlCol="0" anchor="t">
            <a:spAutoFit/>
          </a:bodyPr>
          <a:lstStyle/>
          <a:p>
            <a:pPr algn="ctr">
              <a:lnSpc>
                <a:spcPts val="4199"/>
              </a:lnSpc>
            </a:pPr>
            <a:r>
              <a:rPr lang="en-US" sz="2999" b="1">
                <a:solidFill>
                  <a:srgbClr val="2B2B2B"/>
                </a:solidFill>
                <a:latin typeface="Agrandir Bold"/>
                <a:ea typeface="Agrandir Bold"/>
                <a:cs typeface="Agrandir Bold"/>
                <a:sym typeface="Agrandir Bold"/>
              </a:rPr>
              <a:t>6</a:t>
            </a:r>
          </a:p>
        </p:txBody>
      </p:sp>
      <p:sp>
        <p:nvSpPr>
          <p:cNvPr id="25" name="TextBox 25"/>
          <p:cNvSpPr txBox="1"/>
          <p:nvPr/>
        </p:nvSpPr>
        <p:spPr>
          <a:xfrm>
            <a:off x="1313322" y="4067683"/>
            <a:ext cx="5243646" cy="1247775"/>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2B2B2B"/>
                </a:solidFill>
                <a:latin typeface="Agrandir Bold"/>
                <a:ea typeface="Agrandir Bold"/>
                <a:cs typeface="Agrandir Bold"/>
                <a:sym typeface="Agrandir Bold"/>
              </a:rPr>
              <a:t>Modules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3203220">
            <a:off x="10055853" y="-265970"/>
            <a:ext cx="11814494" cy="12461864"/>
          </a:xfrm>
          <a:prstGeom prst="rect">
            <a:avLst/>
          </a:prstGeom>
        </p:spPr>
      </p:pic>
      <p:pic>
        <p:nvPicPr>
          <p:cNvPr id="3" name="Picture 3"/>
          <p:cNvPicPr>
            <a:picLocks noChangeAspect="1"/>
          </p:cNvPicPr>
          <p:nvPr/>
        </p:nvPicPr>
        <p:blipFill>
          <a:blip r:embed="rId3">
            <a:alphaModFix amt="25000"/>
          </a:blip>
          <a:srcRect/>
          <a:stretch>
            <a:fillRect/>
          </a:stretch>
        </p:blipFill>
        <p:spPr>
          <a:xfrm rot="-5741405">
            <a:off x="8316155" y="8504485"/>
            <a:ext cx="4865516" cy="6168780"/>
          </a:xfrm>
          <a:prstGeom prst="rect">
            <a:avLst/>
          </a:prstGeom>
        </p:spPr>
      </p:pic>
      <p:sp>
        <p:nvSpPr>
          <p:cNvPr id="4" name="TextBox 4"/>
          <p:cNvSpPr txBox="1"/>
          <p:nvPr/>
        </p:nvSpPr>
        <p:spPr>
          <a:xfrm>
            <a:off x="683087" y="488191"/>
            <a:ext cx="8115300" cy="2429538"/>
          </a:xfrm>
          <a:prstGeom prst="rect">
            <a:avLst/>
          </a:prstGeom>
        </p:spPr>
        <p:txBody>
          <a:bodyPr lIns="0" tIns="0" rIns="0" bIns="0" rtlCol="0" anchor="t">
            <a:spAutoFit/>
          </a:bodyPr>
          <a:lstStyle/>
          <a:p>
            <a:pPr algn="l">
              <a:lnSpc>
                <a:spcPts val="8818"/>
              </a:lnSpc>
            </a:pPr>
            <a:r>
              <a:rPr lang="en-US" sz="7349" b="1">
                <a:solidFill>
                  <a:srgbClr val="2B2B2B"/>
                </a:solidFill>
                <a:latin typeface="Agrandir Bold"/>
                <a:ea typeface="Agrandir Bold"/>
                <a:cs typeface="Agrandir Bold"/>
                <a:sym typeface="Agrandir Bold"/>
              </a:rPr>
              <a:t>Algorithm</a:t>
            </a:r>
          </a:p>
          <a:p>
            <a:pPr marL="0" lvl="0" indent="0" algn="l">
              <a:lnSpc>
                <a:spcPts val="8818"/>
              </a:lnSpc>
              <a:spcBef>
                <a:spcPct val="0"/>
              </a:spcBef>
            </a:pPr>
            <a:endParaRPr lang="en-US" sz="7349" b="1">
              <a:solidFill>
                <a:srgbClr val="2B2B2B"/>
              </a:solidFill>
              <a:latin typeface="Agrandir Bold"/>
              <a:ea typeface="Agrandir Bold"/>
              <a:cs typeface="Agrandir Bold"/>
              <a:sym typeface="Agrandir Bold"/>
            </a:endParaRPr>
          </a:p>
        </p:txBody>
      </p:sp>
      <p:sp>
        <p:nvSpPr>
          <p:cNvPr id="5" name="TextBox 5"/>
          <p:cNvSpPr txBox="1"/>
          <p:nvPr/>
        </p:nvSpPr>
        <p:spPr>
          <a:xfrm>
            <a:off x="683087" y="1607710"/>
            <a:ext cx="12370101" cy="8197971"/>
          </a:xfrm>
          <a:prstGeom prst="rect">
            <a:avLst/>
          </a:prstGeom>
        </p:spPr>
        <p:txBody>
          <a:bodyPr lIns="0" tIns="0" rIns="0" bIns="0" rtlCol="0" anchor="t">
            <a:spAutoFit/>
          </a:bodyPr>
          <a:lstStyle/>
          <a:p>
            <a:pPr algn="l">
              <a:lnSpc>
                <a:spcPts val="5837"/>
              </a:lnSpc>
            </a:pPr>
            <a:endParaRPr/>
          </a:p>
          <a:p>
            <a:pPr algn="l">
              <a:lnSpc>
                <a:spcPts val="5837"/>
              </a:lnSpc>
            </a:pPr>
            <a:r>
              <a:rPr lang="en-US" sz="4169" b="1">
                <a:solidFill>
                  <a:srgbClr val="2B2B2B"/>
                </a:solidFill>
                <a:latin typeface="Agrandir Bold"/>
                <a:ea typeface="Agrandir Bold"/>
                <a:cs typeface="Agrandir Bold"/>
                <a:sym typeface="Agrandir Bold"/>
              </a:rPr>
              <a:t>Step 1 : Planning and Design</a:t>
            </a:r>
          </a:p>
          <a:p>
            <a:pPr algn="l">
              <a:lnSpc>
                <a:spcPts val="5837"/>
              </a:lnSpc>
            </a:pPr>
            <a:r>
              <a:rPr lang="en-US" sz="4169" b="1">
                <a:solidFill>
                  <a:srgbClr val="2B2B2B"/>
                </a:solidFill>
                <a:latin typeface="Agrandir Bold"/>
                <a:ea typeface="Agrandir Bold"/>
                <a:cs typeface="Agrandir Bold"/>
                <a:sym typeface="Agrandir Bold"/>
              </a:rPr>
              <a:t>Step 2 : Setup Development Environment</a:t>
            </a:r>
          </a:p>
          <a:p>
            <a:pPr algn="l">
              <a:lnSpc>
                <a:spcPts val="5837"/>
              </a:lnSpc>
            </a:pPr>
            <a:r>
              <a:rPr lang="en-US" sz="4169" b="1">
                <a:solidFill>
                  <a:srgbClr val="2B2B2B"/>
                </a:solidFill>
                <a:latin typeface="Agrandir Bold"/>
                <a:ea typeface="Agrandir Bold"/>
                <a:cs typeface="Agrandir Bold"/>
                <a:sym typeface="Agrandir Bold"/>
              </a:rPr>
              <a:t>Step 3 : Implement Navigation</a:t>
            </a:r>
          </a:p>
          <a:p>
            <a:pPr algn="l">
              <a:lnSpc>
                <a:spcPts val="5837"/>
              </a:lnSpc>
            </a:pPr>
            <a:r>
              <a:rPr lang="en-US" sz="4169" b="1">
                <a:solidFill>
                  <a:srgbClr val="2B2B2B"/>
                </a:solidFill>
                <a:latin typeface="Agrandir Bold"/>
                <a:ea typeface="Agrandir Bold"/>
                <a:cs typeface="Agrandir Bold"/>
                <a:sym typeface="Agrandir Bold"/>
              </a:rPr>
              <a:t>Step 4 : Add Splash Screen and Authentication</a:t>
            </a:r>
          </a:p>
          <a:p>
            <a:pPr algn="l">
              <a:lnSpc>
                <a:spcPts val="5837"/>
              </a:lnSpc>
            </a:pPr>
            <a:r>
              <a:rPr lang="en-US" sz="4169" b="1">
                <a:solidFill>
                  <a:srgbClr val="2B2B2B"/>
                </a:solidFill>
                <a:latin typeface="Agrandir Bold"/>
                <a:ea typeface="Agrandir Bold"/>
                <a:cs typeface="Agrandir Bold"/>
                <a:sym typeface="Agrandir Bold"/>
              </a:rPr>
              <a:t>Step 5 : Build Core Features</a:t>
            </a:r>
          </a:p>
          <a:p>
            <a:pPr algn="l">
              <a:lnSpc>
                <a:spcPts val="5837"/>
              </a:lnSpc>
            </a:pPr>
            <a:r>
              <a:rPr lang="en-US" sz="4169" b="1">
                <a:solidFill>
                  <a:srgbClr val="2B2B2B"/>
                </a:solidFill>
                <a:latin typeface="Agrandir Bold"/>
                <a:ea typeface="Agrandir Bold"/>
                <a:cs typeface="Agrandir Bold"/>
                <a:sym typeface="Agrandir Bold"/>
              </a:rPr>
              <a:t>Step 6 : Integrate APIs</a:t>
            </a:r>
          </a:p>
          <a:p>
            <a:pPr algn="l">
              <a:lnSpc>
                <a:spcPts val="5837"/>
              </a:lnSpc>
            </a:pPr>
            <a:r>
              <a:rPr lang="en-US" sz="4169" b="1">
                <a:solidFill>
                  <a:srgbClr val="2B2B2B"/>
                </a:solidFill>
                <a:latin typeface="Agrandir Bold"/>
                <a:ea typeface="Agrandir Bold"/>
                <a:cs typeface="Agrandir Bold"/>
                <a:sym typeface="Agrandir Bold"/>
              </a:rPr>
              <a:t>Step 7 : Optimize User Experience</a:t>
            </a:r>
          </a:p>
          <a:p>
            <a:pPr algn="l">
              <a:lnSpc>
                <a:spcPts val="5837"/>
              </a:lnSpc>
            </a:pPr>
            <a:r>
              <a:rPr lang="en-US" sz="4169" b="1">
                <a:solidFill>
                  <a:srgbClr val="2B2B2B"/>
                </a:solidFill>
                <a:latin typeface="Agrandir Bold"/>
                <a:ea typeface="Agrandir Bold"/>
                <a:cs typeface="Agrandir Bold"/>
                <a:sym typeface="Agrandir Bold"/>
              </a:rPr>
              <a:t>Step 8 : Test and Debug</a:t>
            </a:r>
          </a:p>
          <a:p>
            <a:pPr algn="l">
              <a:lnSpc>
                <a:spcPts val="5837"/>
              </a:lnSpc>
            </a:pPr>
            <a:r>
              <a:rPr lang="en-US" sz="4169" b="1">
                <a:solidFill>
                  <a:srgbClr val="2B2B2B"/>
                </a:solidFill>
                <a:latin typeface="Agrandir Bold"/>
                <a:ea typeface="Agrandir Bold"/>
                <a:cs typeface="Agrandir Bold"/>
                <a:sym typeface="Agrandir Bold"/>
              </a:rPr>
              <a:t>Step 9 : Deploy and Release</a:t>
            </a:r>
          </a:p>
          <a:p>
            <a:pPr algn="l">
              <a:lnSpc>
                <a:spcPts val="5837"/>
              </a:lnSpc>
            </a:pPr>
            <a:endParaRPr lang="en-US" sz="4169" b="1">
              <a:solidFill>
                <a:srgbClr val="2B2B2B"/>
              </a:solidFill>
              <a:latin typeface="Agrandir Bold"/>
              <a:ea typeface="Agrandir Bold"/>
              <a:cs typeface="Agrandir Bold"/>
              <a:sym typeface="Agrandir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2386853">
            <a:off x="-3305272" y="-1267467"/>
            <a:ext cx="14322769" cy="13230153"/>
          </a:xfrm>
          <a:prstGeom prst="rect">
            <a:avLst/>
          </a:prstGeom>
        </p:spPr>
      </p:pic>
      <p:sp>
        <p:nvSpPr>
          <p:cNvPr id="3" name="Freeform 3"/>
          <p:cNvSpPr/>
          <p:nvPr/>
        </p:nvSpPr>
        <p:spPr>
          <a:xfrm>
            <a:off x="11844271" y="237536"/>
            <a:ext cx="3496046" cy="9811928"/>
          </a:xfrm>
          <a:custGeom>
            <a:avLst/>
            <a:gdLst/>
            <a:ahLst/>
            <a:cxnLst/>
            <a:rect l="l" t="t" r="r" b="b"/>
            <a:pathLst>
              <a:path w="3496046" h="9811928">
                <a:moveTo>
                  <a:pt x="0" y="0"/>
                </a:moveTo>
                <a:lnTo>
                  <a:pt x="3496046" y="0"/>
                </a:lnTo>
                <a:lnTo>
                  <a:pt x="3496046" y="9811928"/>
                </a:lnTo>
                <a:lnTo>
                  <a:pt x="0" y="9811928"/>
                </a:lnTo>
                <a:lnTo>
                  <a:pt x="0" y="0"/>
                </a:lnTo>
                <a:close/>
              </a:path>
            </a:pathLst>
          </a:custGeom>
          <a:blipFill>
            <a:blip r:embed="rId3"/>
            <a:stretch>
              <a:fillRect l="-17863" t="-378" b="-378"/>
            </a:stretch>
          </a:blipFill>
        </p:spPr>
      </p:sp>
      <p:sp>
        <p:nvSpPr>
          <p:cNvPr id="4" name="TextBox 4"/>
          <p:cNvSpPr txBox="1"/>
          <p:nvPr/>
        </p:nvSpPr>
        <p:spPr>
          <a:xfrm>
            <a:off x="1028700" y="838200"/>
            <a:ext cx="5372100" cy="1247775"/>
          </a:xfrm>
          <a:prstGeom prst="rect">
            <a:avLst/>
          </a:prstGeom>
        </p:spPr>
        <p:txBody>
          <a:bodyPr lIns="0" tIns="0" rIns="0" bIns="0" rtlCol="0" anchor="t">
            <a:spAutoFit/>
          </a:bodyPr>
          <a:lstStyle/>
          <a:p>
            <a:pPr marL="0" lvl="0" indent="0" algn="l">
              <a:lnSpc>
                <a:spcPts val="8399"/>
              </a:lnSpc>
              <a:spcBef>
                <a:spcPct val="0"/>
              </a:spcBef>
            </a:pPr>
            <a:r>
              <a:rPr lang="en-US" sz="6999" b="1">
                <a:solidFill>
                  <a:srgbClr val="2B2B2B"/>
                </a:solidFill>
                <a:latin typeface="Agrandir Bold"/>
                <a:ea typeface="Agrandir Bold"/>
                <a:cs typeface="Agrandir Bold"/>
                <a:sym typeface="Agrandir Bold"/>
              </a:rPr>
              <a:t>Flowchart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425796">
            <a:off x="-4836105" y="-3855776"/>
            <a:ext cx="17005599" cy="18983681"/>
          </a:xfrm>
          <a:prstGeom prst="rect">
            <a:avLst/>
          </a:prstGeom>
        </p:spPr>
      </p:pic>
      <p:sp>
        <p:nvSpPr>
          <p:cNvPr id="3" name="TextBox 3"/>
          <p:cNvSpPr txBox="1"/>
          <p:nvPr/>
        </p:nvSpPr>
        <p:spPr>
          <a:xfrm>
            <a:off x="2733794" y="555794"/>
            <a:ext cx="12820412" cy="1056053"/>
          </a:xfrm>
          <a:prstGeom prst="rect">
            <a:avLst/>
          </a:prstGeom>
        </p:spPr>
        <p:txBody>
          <a:bodyPr lIns="0" tIns="0" rIns="0" bIns="0" rtlCol="0" anchor="t">
            <a:spAutoFit/>
          </a:bodyPr>
          <a:lstStyle/>
          <a:p>
            <a:pPr algn="ctr">
              <a:lnSpc>
                <a:spcPts val="7417"/>
              </a:lnSpc>
              <a:spcBef>
                <a:spcPct val="0"/>
              </a:spcBef>
            </a:pPr>
            <a:r>
              <a:rPr lang="en-US" sz="5298" b="1">
                <a:solidFill>
                  <a:srgbClr val="000000"/>
                </a:solidFill>
                <a:latin typeface="Agrandir Bold"/>
                <a:ea typeface="Agrandir Bold"/>
                <a:cs typeface="Agrandir Bold"/>
                <a:sym typeface="Agrandir Bold"/>
              </a:rPr>
              <a:t>Implementation tools and technologies</a:t>
            </a:r>
          </a:p>
        </p:txBody>
      </p:sp>
      <p:sp>
        <p:nvSpPr>
          <p:cNvPr id="4" name="TextBox 4"/>
          <p:cNvSpPr txBox="1"/>
          <p:nvPr/>
        </p:nvSpPr>
        <p:spPr>
          <a:xfrm>
            <a:off x="2263466" y="2251518"/>
            <a:ext cx="13761067" cy="6197205"/>
          </a:xfrm>
          <a:prstGeom prst="rect">
            <a:avLst/>
          </a:prstGeom>
        </p:spPr>
        <p:txBody>
          <a:bodyPr lIns="0" tIns="0" rIns="0" bIns="0" rtlCol="0" anchor="t">
            <a:spAutoFit/>
          </a:bodyPr>
          <a:lstStyle/>
          <a:p>
            <a:pPr algn="l">
              <a:lnSpc>
                <a:spcPts val="6080"/>
              </a:lnSpc>
            </a:pPr>
            <a:endParaRPr dirty="0"/>
          </a:p>
          <a:p>
            <a:pPr marL="937716" lvl="1" indent="-468858" algn="l">
              <a:lnSpc>
                <a:spcPts val="6080"/>
              </a:lnSpc>
              <a:buAutoNum type="arabicPeriod"/>
            </a:pPr>
            <a:r>
              <a:rPr lang="en-US" sz="4343" b="1" dirty="0">
                <a:solidFill>
                  <a:srgbClr val="000000"/>
                </a:solidFill>
                <a:latin typeface="Agrandir Bold"/>
                <a:ea typeface="Agrandir Bold"/>
                <a:cs typeface="Agrandir Bold"/>
                <a:sym typeface="Agrandir Bold"/>
              </a:rPr>
              <a:t>Frameworks: React Native</a:t>
            </a:r>
          </a:p>
          <a:p>
            <a:pPr marL="937716" lvl="1" indent="-468858" algn="l">
              <a:lnSpc>
                <a:spcPts val="6080"/>
              </a:lnSpc>
              <a:buAutoNum type="arabicPeriod"/>
            </a:pPr>
            <a:r>
              <a:rPr lang="en-US" sz="4343" b="1" dirty="0">
                <a:solidFill>
                  <a:srgbClr val="000000"/>
                </a:solidFill>
                <a:latin typeface="Agrandir Bold"/>
                <a:ea typeface="Agrandir Bold"/>
                <a:cs typeface="Agrandir Bold"/>
                <a:sym typeface="Agrandir Bold"/>
              </a:rPr>
              <a:t>Language: JavaScript</a:t>
            </a:r>
          </a:p>
          <a:p>
            <a:pPr marL="937716" lvl="1" indent="-468858" algn="l">
              <a:lnSpc>
                <a:spcPts val="6080"/>
              </a:lnSpc>
              <a:buAutoNum type="arabicPeriod"/>
            </a:pPr>
            <a:r>
              <a:rPr lang="en-US" sz="4343" b="1" dirty="0">
                <a:solidFill>
                  <a:srgbClr val="000000"/>
                </a:solidFill>
                <a:latin typeface="Agrandir Bold"/>
                <a:ea typeface="Agrandir Bold"/>
                <a:cs typeface="Agrandir Bold"/>
                <a:sym typeface="Agrandir Bold"/>
              </a:rPr>
              <a:t>Navigation: React Navigation</a:t>
            </a:r>
          </a:p>
          <a:p>
            <a:pPr marL="937716" lvl="1" indent="-468858" algn="l">
              <a:lnSpc>
                <a:spcPts val="6080"/>
              </a:lnSpc>
              <a:buAutoNum type="arabicPeriod"/>
            </a:pPr>
            <a:r>
              <a:rPr lang="en-US" sz="4343" b="1" dirty="0">
                <a:solidFill>
                  <a:srgbClr val="000000"/>
                </a:solidFill>
                <a:latin typeface="Agrandir Bold"/>
                <a:ea typeface="Agrandir Bold"/>
                <a:cs typeface="Agrandir Bold"/>
                <a:sym typeface="Agrandir Bold"/>
              </a:rPr>
              <a:t>API Integration: TMDB API, Google Books API</a:t>
            </a:r>
          </a:p>
          <a:p>
            <a:pPr marL="937716" lvl="1" indent="-468858" algn="l">
              <a:lnSpc>
                <a:spcPts val="6080"/>
              </a:lnSpc>
              <a:buAutoNum type="arabicPeriod"/>
            </a:pPr>
            <a:r>
              <a:rPr lang="en-US" sz="4343" b="1" dirty="0">
                <a:solidFill>
                  <a:srgbClr val="000000"/>
                </a:solidFill>
                <a:latin typeface="Agrandir Bold"/>
                <a:ea typeface="Agrandir Bold"/>
                <a:cs typeface="Agrandir Bold"/>
                <a:sym typeface="Agrandir Bold"/>
              </a:rPr>
              <a:t>UI Design: React Native Paper, </a:t>
            </a:r>
            <a:r>
              <a:rPr lang="en-US" sz="4343" b="1" dirty="0" err="1">
                <a:solidFill>
                  <a:srgbClr val="000000"/>
                </a:solidFill>
                <a:latin typeface="Agrandir Bold"/>
                <a:ea typeface="Agrandir Bold"/>
                <a:cs typeface="Agrandir Bold"/>
                <a:sym typeface="Agrandir Bold"/>
              </a:rPr>
              <a:t>StyleSheet</a:t>
            </a:r>
            <a:endParaRPr lang="en-US" sz="4343" b="1" dirty="0">
              <a:solidFill>
                <a:srgbClr val="000000"/>
              </a:solidFill>
              <a:latin typeface="Agrandir Bold"/>
              <a:ea typeface="Agrandir Bold"/>
              <a:cs typeface="Agrandir Bold"/>
              <a:sym typeface="Agrandir Bold"/>
            </a:endParaRPr>
          </a:p>
          <a:p>
            <a:pPr marL="937716" lvl="1" indent="-468858" algn="l">
              <a:lnSpc>
                <a:spcPts val="6080"/>
              </a:lnSpc>
              <a:buAutoNum type="arabicPeriod"/>
            </a:pPr>
            <a:r>
              <a:rPr lang="en-US" sz="4343" b="1" dirty="0">
                <a:solidFill>
                  <a:srgbClr val="000000"/>
                </a:solidFill>
                <a:latin typeface="Agrandir Bold"/>
                <a:ea typeface="Agrandir Bold"/>
                <a:cs typeface="Agrandir Bold"/>
                <a:sym typeface="Agrandir Bold"/>
              </a:rPr>
              <a:t>Testing: React Native Testing Library</a:t>
            </a:r>
          </a:p>
          <a:p>
            <a:pPr marL="937716" lvl="1" indent="-468858" algn="l">
              <a:lnSpc>
                <a:spcPts val="6080"/>
              </a:lnSpc>
              <a:buAutoNum type="arabicPeriod"/>
            </a:pPr>
            <a:r>
              <a:rPr lang="en-US" sz="4343" b="1" dirty="0">
                <a:solidFill>
                  <a:srgbClr val="000000"/>
                </a:solidFill>
                <a:latin typeface="Agrandir Bold"/>
                <a:ea typeface="Agrandir Bold"/>
                <a:cs typeface="Agrandir Bold"/>
                <a:sym typeface="Agrandir Bold"/>
              </a:rPr>
              <a:t>Development Tools: </a:t>
            </a:r>
            <a:r>
              <a:rPr lang="en-US" sz="4343" b="1">
                <a:solidFill>
                  <a:srgbClr val="000000"/>
                </a:solidFill>
                <a:latin typeface="Agrandir Bold"/>
                <a:ea typeface="Agrandir Bold"/>
                <a:cs typeface="Agrandir Bold"/>
                <a:sym typeface="Agrandir Bold"/>
              </a:rPr>
              <a:t>Android Studio</a:t>
            </a:r>
            <a:endParaRPr lang="en-US" sz="4343" b="1" dirty="0">
              <a:solidFill>
                <a:srgbClr val="000000"/>
              </a:solidFill>
              <a:latin typeface="Agrandir Bold"/>
              <a:ea typeface="Agrandir Bold"/>
              <a:cs typeface="Agrandir Bold"/>
              <a:sym typeface="Agrandir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F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25000"/>
          </a:blip>
          <a:srcRect/>
          <a:stretch>
            <a:fillRect/>
          </a:stretch>
        </p:blipFill>
        <p:spPr>
          <a:xfrm rot="-10800000">
            <a:off x="6333452" y="-1797179"/>
            <a:ext cx="15735219" cy="13881357"/>
          </a:xfrm>
          <a:prstGeom prst="rect">
            <a:avLst/>
          </a:prstGeom>
        </p:spPr>
      </p:pic>
      <p:grpSp>
        <p:nvGrpSpPr>
          <p:cNvPr id="3" name="Group 3"/>
          <p:cNvGrpSpPr/>
          <p:nvPr/>
        </p:nvGrpSpPr>
        <p:grpSpPr>
          <a:xfrm>
            <a:off x="693397" y="315500"/>
            <a:ext cx="16901206" cy="2377800"/>
            <a:chOff x="0" y="0"/>
            <a:chExt cx="22534942" cy="3170401"/>
          </a:xfrm>
        </p:grpSpPr>
        <p:sp>
          <p:nvSpPr>
            <p:cNvPr id="4" name="TextBox 4"/>
            <p:cNvSpPr txBox="1"/>
            <p:nvPr/>
          </p:nvSpPr>
          <p:spPr>
            <a:xfrm>
              <a:off x="0" y="-193040"/>
              <a:ext cx="22534942" cy="2265478"/>
            </a:xfrm>
            <a:prstGeom prst="rect">
              <a:avLst/>
            </a:prstGeom>
          </p:spPr>
          <p:txBody>
            <a:bodyPr lIns="0" tIns="0" rIns="0" bIns="0" rtlCol="0" anchor="t">
              <a:spAutoFit/>
            </a:bodyPr>
            <a:lstStyle/>
            <a:p>
              <a:pPr algn="ctr">
                <a:lnSpc>
                  <a:spcPts val="11248"/>
                </a:lnSpc>
              </a:pPr>
              <a:r>
                <a:rPr lang="en-US" sz="10225" b="1">
                  <a:solidFill>
                    <a:srgbClr val="2B2B2B"/>
                  </a:solidFill>
                  <a:latin typeface="Agrandir Bold"/>
                  <a:ea typeface="Agrandir Bold"/>
                  <a:cs typeface="Agrandir Bold"/>
                  <a:sym typeface="Agrandir Bold"/>
                </a:rPr>
                <a:t>Graphical User Interface</a:t>
              </a:r>
            </a:p>
          </p:txBody>
        </p:sp>
        <p:sp>
          <p:nvSpPr>
            <p:cNvPr id="5" name="TextBox 5"/>
            <p:cNvSpPr txBox="1"/>
            <p:nvPr/>
          </p:nvSpPr>
          <p:spPr>
            <a:xfrm>
              <a:off x="0" y="2408560"/>
              <a:ext cx="22534942" cy="761841"/>
            </a:xfrm>
            <a:prstGeom prst="rect">
              <a:avLst/>
            </a:prstGeom>
          </p:spPr>
          <p:txBody>
            <a:bodyPr lIns="0" tIns="0" rIns="0" bIns="0" rtlCol="0" anchor="t">
              <a:spAutoFit/>
            </a:bodyPr>
            <a:lstStyle/>
            <a:p>
              <a:pPr algn="ctr">
                <a:lnSpc>
                  <a:spcPts val="4206"/>
                </a:lnSpc>
                <a:spcBef>
                  <a:spcPct val="0"/>
                </a:spcBef>
              </a:pPr>
              <a:endParaRPr/>
            </a:p>
          </p:txBody>
        </p:sp>
      </p:grpSp>
      <p:pic>
        <p:nvPicPr>
          <p:cNvPr id="6" name="Picture 6"/>
          <p:cNvPicPr>
            <a:picLocks noChangeAspect="1"/>
          </p:cNvPicPr>
          <p:nvPr/>
        </p:nvPicPr>
        <p:blipFill>
          <a:blip r:embed="rId3">
            <a:alphaModFix amt="50000"/>
          </a:blip>
          <a:srcRect/>
          <a:stretch>
            <a:fillRect/>
          </a:stretch>
        </p:blipFill>
        <p:spPr>
          <a:xfrm>
            <a:off x="-2318726" y="-376453"/>
            <a:ext cx="9743013" cy="1709948"/>
          </a:xfrm>
          <a:prstGeom prst="rect">
            <a:avLst/>
          </a:prstGeom>
        </p:spPr>
      </p:pic>
      <p:pic>
        <p:nvPicPr>
          <p:cNvPr id="7" name="Picture 7"/>
          <p:cNvPicPr>
            <a:picLocks noChangeAspect="1"/>
          </p:cNvPicPr>
          <p:nvPr/>
        </p:nvPicPr>
        <p:blipFill>
          <a:blip r:embed="rId4">
            <a:alphaModFix amt="25000"/>
          </a:blip>
          <a:srcRect/>
          <a:stretch>
            <a:fillRect/>
          </a:stretch>
        </p:blipFill>
        <p:spPr>
          <a:xfrm rot="-7199120">
            <a:off x="-2896988" y="-1002021"/>
            <a:ext cx="5793977" cy="5895448"/>
          </a:xfrm>
          <a:prstGeom prst="rect">
            <a:avLst/>
          </a:prstGeom>
        </p:spPr>
      </p:pic>
      <p:sp>
        <p:nvSpPr>
          <p:cNvPr id="8" name="Freeform 8"/>
          <p:cNvSpPr/>
          <p:nvPr/>
        </p:nvSpPr>
        <p:spPr>
          <a:xfrm>
            <a:off x="1294255" y="2249643"/>
            <a:ext cx="2932147" cy="6356958"/>
          </a:xfrm>
          <a:custGeom>
            <a:avLst/>
            <a:gdLst/>
            <a:ahLst/>
            <a:cxnLst/>
            <a:rect l="l" t="t" r="r" b="b"/>
            <a:pathLst>
              <a:path w="2932147" h="6356958">
                <a:moveTo>
                  <a:pt x="0" y="0"/>
                </a:moveTo>
                <a:lnTo>
                  <a:pt x="2932147" y="0"/>
                </a:lnTo>
                <a:lnTo>
                  <a:pt x="2932147" y="6356958"/>
                </a:lnTo>
                <a:lnTo>
                  <a:pt x="0" y="6356958"/>
                </a:lnTo>
                <a:lnTo>
                  <a:pt x="0" y="0"/>
                </a:lnTo>
                <a:close/>
              </a:path>
            </a:pathLst>
          </a:custGeom>
          <a:blipFill>
            <a:blip r:embed="rId5"/>
            <a:stretch>
              <a:fillRect/>
            </a:stretch>
          </a:blipFill>
        </p:spPr>
      </p:sp>
      <p:sp>
        <p:nvSpPr>
          <p:cNvPr id="9" name="AutoShape 9"/>
          <p:cNvSpPr/>
          <p:nvPr/>
        </p:nvSpPr>
        <p:spPr>
          <a:xfrm>
            <a:off x="4736850" y="5162550"/>
            <a:ext cx="860784" cy="0"/>
          </a:xfrm>
          <a:prstGeom prst="line">
            <a:avLst/>
          </a:prstGeom>
          <a:ln w="38100" cap="flat">
            <a:solidFill>
              <a:srgbClr val="000000"/>
            </a:solidFill>
            <a:prstDash val="solid"/>
            <a:headEnd type="none" w="sm" len="sm"/>
            <a:tailEnd type="triangle" w="lg" len="med"/>
          </a:ln>
        </p:spPr>
      </p:sp>
      <p:sp>
        <p:nvSpPr>
          <p:cNvPr id="10" name="Freeform 10"/>
          <p:cNvSpPr/>
          <p:nvPr/>
        </p:nvSpPr>
        <p:spPr>
          <a:xfrm>
            <a:off x="6477393" y="2249643"/>
            <a:ext cx="3325484" cy="6356958"/>
          </a:xfrm>
          <a:custGeom>
            <a:avLst/>
            <a:gdLst/>
            <a:ahLst/>
            <a:cxnLst/>
            <a:rect l="l" t="t" r="r" b="b"/>
            <a:pathLst>
              <a:path w="3325484" h="6356958">
                <a:moveTo>
                  <a:pt x="0" y="0"/>
                </a:moveTo>
                <a:lnTo>
                  <a:pt x="3325484" y="0"/>
                </a:lnTo>
                <a:lnTo>
                  <a:pt x="3325484" y="6356958"/>
                </a:lnTo>
                <a:lnTo>
                  <a:pt x="0" y="6356958"/>
                </a:lnTo>
                <a:lnTo>
                  <a:pt x="0" y="0"/>
                </a:lnTo>
                <a:close/>
              </a:path>
            </a:pathLst>
          </a:custGeom>
          <a:blipFill>
            <a:blip r:embed="rId6"/>
            <a:stretch>
              <a:fillRect/>
            </a:stretch>
          </a:blipFill>
        </p:spPr>
      </p:sp>
      <p:sp>
        <p:nvSpPr>
          <p:cNvPr id="11" name="AutoShape 11"/>
          <p:cNvSpPr/>
          <p:nvPr/>
        </p:nvSpPr>
        <p:spPr>
          <a:xfrm>
            <a:off x="10175093" y="5124450"/>
            <a:ext cx="860784" cy="0"/>
          </a:xfrm>
          <a:prstGeom prst="line">
            <a:avLst/>
          </a:prstGeom>
          <a:ln w="38100" cap="flat">
            <a:solidFill>
              <a:srgbClr val="000000"/>
            </a:solidFill>
            <a:prstDash val="solid"/>
            <a:headEnd type="none" w="sm" len="sm"/>
            <a:tailEnd type="triangle" w="lg" len="med"/>
          </a:ln>
        </p:spPr>
      </p:sp>
      <p:sp>
        <p:nvSpPr>
          <p:cNvPr id="12" name="Freeform 12"/>
          <p:cNvSpPr/>
          <p:nvPr/>
        </p:nvSpPr>
        <p:spPr>
          <a:xfrm>
            <a:off x="12053868" y="2249643"/>
            <a:ext cx="3325484" cy="6356958"/>
          </a:xfrm>
          <a:custGeom>
            <a:avLst/>
            <a:gdLst/>
            <a:ahLst/>
            <a:cxnLst/>
            <a:rect l="l" t="t" r="r" b="b"/>
            <a:pathLst>
              <a:path w="3325484" h="6356958">
                <a:moveTo>
                  <a:pt x="0" y="0"/>
                </a:moveTo>
                <a:lnTo>
                  <a:pt x="3325484" y="0"/>
                </a:lnTo>
                <a:lnTo>
                  <a:pt x="3325484" y="6356958"/>
                </a:lnTo>
                <a:lnTo>
                  <a:pt x="0" y="6356958"/>
                </a:lnTo>
                <a:lnTo>
                  <a:pt x="0" y="0"/>
                </a:lnTo>
                <a:close/>
              </a:path>
            </a:pathLst>
          </a:custGeom>
          <a:blipFill>
            <a:blip r:embed="rId7"/>
            <a:stretch>
              <a:fillRect/>
            </a:stretch>
          </a:blipFill>
        </p:spPr>
      </p:sp>
      <p:sp>
        <p:nvSpPr>
          <p:cNvPr id="13" name="TextBox 13"/>
          <p:cNvSpPr txBox="1"/>
          <p:nvPr/>
        </p:nvSpPr>
        <p:spPr>
          <a:xfrm>
            <a:off x="1474289" y="8901112"/>
            <a:ext cx="2526744" cy="581026"/>
          </a:xfrm>
          <a:prstGeom prst="rect">
            <a:avLst/>
          </a:prstGeom>
        </p:spPr>
        <p:txBody>
          <a:bodyPr lIns="0" tIns="0" rIns="0" bIns="0" rtlCol="0" anchor="t">
            <a:spAutoFit/>
          </a:bodyPr>
          <a:lstStyle/>
          <a:p>
            <a:pPr algn="ctr">
              <a:lnSpc>
                <a:spcPts val="4199"/>
              </a:lnSpc>
              <a:spcBef>
                <a:spcPct val="0"/>
              </a:spcBef>
            </a:pPr>
            <a:r>
              <a:rPr lang="en-US" sz="2999">
                <a:solidFill>
                  <a:srgbClr val="2B2B2B"/>
                </a:solidFill>
                <a:latin typeface="Agrandir"/>
                <a:ea typeface="Agrandir"/>
                <a:cs typeface="Agrandir"/>
                <a:sym typeface="Agrandir"/>
              </a:rPr>
              <a:t>Splash Screen</a:t>
            </a:r>
          </a:p>
        </p:txBody>
      </p:sp>
      <p:sp>
        <p:nvSpPr>
          <p:cNvPr id="14" name="TextBox 14"/>
          <p:cNvSpPr txBox="1"/>
          <p:nvPr/>
        </p:nvSpPr>
        <p:spPr>
          <a:xfrm>
            <a:off x="6790258" y="8901112"/>
            <a:ext cx="2407087" cy="581026"/>
          </a:xfrm>
          <a:prstGeom prst="rect">
            <a:avLst/>
          </a:prstGeom>
        </p:spPr>
        <p:txBody>
          <a:bodyPr lIns="0" tIns="0" rIns="0" bIns="0" rtlCol="0" anchor="t">
            <a:spAutoFit/>
          </a:bodyPr>
          <a:lstStyle/>
          <a:p>
            <a:pPr algn="ctr">
              <a:lnSpc>
                <a:spcPts val="4199"/>
              </a:lnSpc>
              <a:spcBef>
                <a:spcPct val="0"/>
              </a:spcBef>
            </a:pPr>
            <a:r>
              <a:rPr lang="en-US" sz="2999">
                <a:solidFill>
                  <a:srgbClr val="2B2B2B"/>
                </a:solidFill>
                <a:latin typeface="Agrandir"/>
                <a:ea typeface="Agrandir"/>
                <a:cs typeface="Agrandir"/>
                <a:sym typeface="Agrandir"/>
              </a:rPr>
              <a:t>Home Screen</a:t>
            </a:r>
          </a:p>
        </p:txBody>
      </p:sp>
      <p:sp>
        <p:nvSpPr>
          <p:cNvPr id="15" name="TextBox 15"/>
          <p:cNvSpPr txBox="1"/>
          <p:nvPr/>
        </p:nvSpPr>
        <p:spPr>
          <a:xfrm>
            <a:off x="11761795" y="8901112"/>
            <a:ext cx="4238268" cy="581026"/>
          </a:xfrm>
          <a:prstGeom prst="rect">
            <a:avLst/>
          </a:prstGeom>
        </p:spPr>
        <p:txBody>
          <a:bodyPr lIns="0" tIns="0" rIns="0" bIns="0" rtlCol="0" anchor="t">
            <a:spAutoFit/>
          </a:bodyPr>
          <a:lstStyle/>
          <a:p>
            <a:pPr algn="ctr">
              <a:lnSpc>
                <a:spcPts val="4199"/>
              </a:lnSpc>
              <a:spcBef>
                <a:spcPct val="0"/>
              </a:spcBef>
            </a:pPr>
            <a:r>
              <a:rPr lang="en-US" sz="2999">
                <a:solidFill>
                  <a:srgbClr val="2B2B2B"/>
                </a:solidFill>
                <a:latin typeface="Agrandir"/>
                <a:ea typeface="Agrandir"/>
                <a:cs typeface="Agrandir"/>
                <a:sym typeface="Agrandir"/>
              </a:rPr>
              <a:t>Genre Selection Screen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690</Words>
  <Application>Microsoft Office PowerPoint</Application>
  <PresentationFormat>Custom</PresentationFormat>
  <Paragraphs>84</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Agrandir</vt:lpstr>
      <vt:lpstr>Calibri</vt:lpstr>
      <vt:lpstr>Arial</vt:lpstr>
      <vt:lpstr>Agrandir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StoryVerse</dc:title>
  <cp:lastModifiedBy>Mir Ayan Ali</cp:lastModifiedBy>
  <cp:revision>1</cp:revision>
  <dcterms:created xsi:type="dcterms:W3CDTF">2006-08-16T00:00:00Z</dcterms:created>
  <dcterms:modified xsi:type="dcterms:W3CDTF">2024-12-20T06:18:08Z</dcterms:modified>
  <dc:identifier>DAGXfYxXohE</dc:identifier>
</cp:coreProperties>
</file>